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28"/>
  </p:notesMasterIdLst>
  <p:handoutMasterIdLst>
    <p:handoutMasterId r:id="rId29"/>
  </p:handoutMasterIdLst>
  <p:sldIdLst>
    <p:sldId id="1370" r:id="rId2"/>
    <p:sldId id="1496" r:id="rId3"/>
    <p:sldId id="1498" r:id="rId4"/>
    <p:sldId id="1453" r:id="rId5"/>
    <p:sldId id="1454" r:id="rId6"/>
    <p:sldId id="1455" r:id="rId7"/>
    <p:sldId id="1456" r:id="rId8"/>
    <p:sldId id="1499" r:id="rId9"/>
    <p:sldId id="1464" r:id="rId10"/>
    <p:sldId id="1485" r:id="rId11"/>
    <p:sldId id="1484" r:id="rId12"/>
    <p:sldId id="1469" r:id="rId13"/>
    <p:sldId id="1470" r:id="rId14"/>
    <p:sldId id="1471" r:id="rId15"/>
    <p:sldId id="1472" r:id="rId16"/>
    <p:sldId id="1473" r:id="rId17"/>
    <p:sldId id="1458" r:id="rId18"/>
    <p:sldId id="1504" r:id="rId19"/>
    <p:sldId id="1467" r:id="rId20"/>
    <p:sldId id="1477" r:id="rId21"/>
    <p:sldId id="1495" r:id="rId22"/>
    <p:sldId id="1478" r:id="rId23"/>
    <p:sldId id="1480" r:id="rId24"/>
    <p:sldId id="1502" r:id="rId25"/>
    <p:sldId id="1474" r:id="rId26"/>
    <p:sldId id="292"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FD7C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59" autoAdjust="0"/>
    <p:restoredTop sz="76622" autoAdjust="0"/>
  </p:normalViewPr>
  <p:slideViewPr>
    <p:cSldViewPr snapToGrid="0">
      <p:cViewPr varScale="1">
        <p:scale>
          <a:sx n="92" d="100"/>
          <a:sy n="92" d="100"/>
        </p:scale>
        <p:origin x="1362" y="84"/>
      </p:cViewPr>
      <p:guideLst/>
    </p:cSldViewPr>
  </p:slideViewPr>
  <p:outlineViewPr>
    <p:cViewPr>
      <p:scale>
        <a:sx n="33" d="100"/>
        <a:sy n="33" d="100"/>
      </p:scale>
      <p:origin x="0" y="0"/>
    </p:cViewPr>
  </p:outlineViewPr>
  <p:notesTextViewPr>
    <p:cViewPr>
      <p:scale>
        <a:sx n="150" d="100"/>
        <a:sy n="150" d="100"/>
      </p:scale>
      <p:origin x="0" y="0"/>
    </p:cViewPr>
  </p:notesTextViewPr>
  <p:notesViewPr>
    <p:cSldViewPr snapToGrid="0">
      <p:cViewPr varScale="1">
        <p:scale>
          <a:sx n="91" d="100"/>
          <a:sy n="91" d="100"/>
        </p:scale>
        <p:origin x="375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59996A5-CDFA-4FEF-B9FA-99C6A274161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C6002D5-AFD6-4B64-889C-6089F5AD0B8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E72F5D-C35F-4583-AC44-96057386B1C3}" type="datetimeFigureOut">
              <a:rPr lang="en-US" smtClean="0"/>
              <a:t>1/24/2024</a:t>
            </a:fld>
            <a:endParaRPr lang="en-US"/>
          </a:p>
        </p:txBody>
      </p:sp>
      <p:sp>
        <p:nvSpPr>
          <p:cNvPr id="4" name="Footer Placeholder 3">
            <a:extLst>
              <a:ext uri="{FF2B5EF4-FFF2-40B4-BE49-F238E27FC236}">
                <a16:creationId xmlns:a16="http://schemas.microsoft.com/office/drawing/2014/main" id="{9B6892E0-9B3D-4A16-A3D7-65F9D5451F9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394A9B6-496B-4302-B6B3-7998B21AA1B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C2B022A-1C23-4C6C-B7AA-C008090E503C}" type="slidenum">
              <a:rPr lang="en-US" smtClean="0"/>
              <a:t>‹#›</a:t>
            </a:fld>
            <a:endParaRPr lang="en-US"/>
          </a:p>
        </p:txBody>
      </p:sp>
    </p:spTree>
    <p:extLst>
      <p:ext uri="{BB962C8B-B14F-4D97-AF65-F5344CB8AC3E}">
        <p14:creationId xmlns:p14="http://schemas.microsoft.com/office/powerpoint/2010/main" val="37524060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EEFC5D-34F1-49CC-B075-2C1CB9B5A5B7}" type="datetimeFigureOut">
              <a:rPr lang="en-US" smtClean="0"/>
              <a:t>1/24/2024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CD0238-40BC-4CCE-B51E-62AE5A568757}" type="slidenum">
              <a:rPr lang="en-US" smtClean="0"/>
              <a:t>‹#›</a:t>
            </a:fld>
            <a:endParaRPr lang="en-US"/>
          </a:p>
        </p:txBody>
      </p:sp>
    </p:spTree>
    <p:extLst>
      <p:ext uri="{BB962C8B-B14F-4D97-AF65-F5344CB8AC3E}">
        <p14:creationId xmlns:p14="http://schemas.microsoft.com/office/powerpoint/2010/main" val="3070144010"/>
      </p:ext>
    </p:extLst>
  </p:cSld>
  <p:clrMap bg1="lt1" tx1="dk1" bg2="lt2" tx2="dk2" accent1="accent1" accent2="accent2" accent3="accent3" accent4="accent4" accent5="accent5" accent6="accent6" hlink="hlink" folHlink="folHlink"/>
  <p:notesStyle>
    <a:lvl1pPr marL="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1pPr>
    <a:lvl2pPr marL="365760" indent="-18288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2pPr>
    <a:lvl3pPr marL="548640" indent="-18288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3pPr>
    <a:lvl4pPr marL="731520" indent="-18288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4pPr>
    <a:lvl5pPr marL="914400" indent="-18288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CD0238-40BC-4CCE-B51E-62AE5A568757}" type="slidenum">
              <a:rPr lang="en-US" smtClean="0"/>
              <a:t>2</a:t>
            </a:fld>
            <a:endParaRPr lang="en-US"/>
          </a:p>
        </p:txBody>
      </p:sp>
    </p:spTree>
    <p:extLst>
      <p:ext uri="{BB962C8B-B14F-4D97-AF65-F5344CB8AC3E}">
        <p14:creationId xmlns:p14="http://schemas.microsoft.com/office/powerpoint/2010/main" val="2629419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22CD0238-40BC-4CCE-B51E-62AE5A568757}" type="slidenum">
              <a:rPr lang="en-US" smtClean="0"/>
              <a:t>15</a:t>
            </a:fld>
            <a:endParaRPr lang="en-US"/>
          </a:p>
        </p:txBody>
      </p:sp>
    </p:spTree>
    <p:extLst>
      <p:ext uri="{BB962C8B-B14F-4D97-AF65-F5344CB8AC3E}">
        <p14:creationId xmlns:p14="http://schemas.microsoft.com/office/powerpoint/2010/main" val="275224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Revelation tribulation 100% consistent and compatible with the historical record of the persecution of the 1</a:t>
            </a:r>
            <a:r>
              <a:rPr lang="en-US" b="1" baseline="30000" dirty="0"/>
              <a:t>st</a:t>
            </a:r>
            <a:r>
              <a:rPr lang="en-US" b="1" dirty="0"/>
              <a:t> century church.</a:t>
            </a:r>
          </a:p>
          <a:p>
            <a:endParaRPr lang="en-US" b="1" dirty="0"/>
          </a:p>
          <a:p>
            <a:r>
              <a:rPr lang="en-US" b="1" dirty="0"/>
              <a:t>Eusebius “Church History” 3, 5, 3</a:t>
            </a:r>
          </a:p>
          <a:p>
            <a:r>
              <a:rPr lang="en-US" b="1" dirty="0"/>
              <a:t>Epiphanius “</a:t>
            </a:r>
            <a:r>
              <a:rPr lang="en-US" b="1" dirty="0" err="1"/>
              <a:t>Panarion</a:t>
            </a:r>
            <a:r>
              <a:rPr lang="en-US" b="1" dirty="0"/>
              <a:t>” 29, 7, 7-8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Epiphanius “On Weights and Measures” 15</a:t>
            </a:r>
          </a:p>
          <a:p>
            <a:pPr marL="342900" indent="-342900">
              <a:buFont typeface="Arial" panose="020B0604020202020204" pitchFamily="34" charset="0"/>
              <a:buChar char="•"/>
            </a:pPr>
            <a:r>
              <a:rPr lang="en-US" b="1" dirty="0"/>
              <a:t>“Christians left Jerusalem before it was destroyed and went to one of the cities in </a:t>
            </a:r>
            <a:r>
              <a:rPr lang="en-US" b="1" dirty="0" err="1"/>
              <a:t>Perea</a:t>
            </a:r>
            <a:r>
              <a:rPr lang="en-US" b="1" dirty="0"/>
              <a:t>, also called Pella.”</a:t>
            </a:r>
          </a:p>
          <a:p>
            <a:pPr marL="342900" indent="-342900">
              <a:buFont typeface="Arial" panose="020B0604020202020204" pitchFamily="34" charset="0"/>
              <a:buChar char="•"/>
            </a:pPr>
            <a:endParaRPr lang="en-US" b="1" dirty="0"/>
          </a:p>
          <a:p>
            <a:pPr marL="0" indent="0">
              <a:buFont typeface="Arial" panose="020B0604020202020204" pitchFamily="34" charset="0"/>
              <a:buNone/>
            </a:pPr>
            <a:r>
              <a:rPr lang="en-US" b="1" dirty="0"/>
              <a:t>Josephus</a:t>
            </a:r>
          </a:p>
          <a:p>
            <a:pPr marL="342900" indent="-342900">
              <a:buFont typeface="Arial" panose="020B0604020202020204" pitchFamily="34" charset="0"/>
              <a:buChar char="•"/>
            </a:pPr>
            <a:r>
              <a:rPr lang="en-US" b="1" dirty="0"/>
              <a:t>No Christian died in the destruction of Jerusalem</a:t>
            </a:r>
          </a:p>
          <a:p>
            <a:pPr marL="0" indent="0">
              <a:buFont typeface="Arial" panose="020B0604020202020204" pitchFamily="34" charset="0"/>
              <a:buNone/>
            </a:pPr>
            <a:endParaRPr lang="en-US" b="1" dirty="0"/>
          </a:p>
        </p:txBody>
      </p:sp>
      <p:sp>
        <p:nvSpPr>
          <p:cNvPr id="4" name="Slide Number Placeholder 3"/>
          <p:cNvSpPr>
            <a:spLocks noGrp="1"/>
          </p:cNvSpPr>
          <p:nvPr>
            <p:ph type="sldNum" sz="quarter" idx="5"/>
          </p:nvPr>
        </p:nvSpPr>
        <p:spPr/>
        <p:txBody>
          <a:bodyPr/>
          <a:lstStyle/>
          <a:p>
            <a:fld id="{22CD0238-40BC-4CCE-B51E-62AE5A568757}" type="slidenum">
              <a:rPr lang="en-US" smtClean="0"/>
              <a:t>18</a:t>
            </a:fld>
            <a:endParaRPr lang="en-US"/>
          </a:p>
        </p:txBody>
      </p:sp>
    </p:spTree>
    <p:extLst>
      <p:ext uri="{BB962C8B-B14F-4D97-AF65-F5344CB8AC3E}">
        <p14:creationId xmlns:p14="http://schemas.microsoft.com/office/powerpoint/2010/main" val="1844279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Revelation is laid out in story, but it is not actually a story per sei</a:t>
            </a:r>
          </a:p>
          <a:p>
            <a:endParaRPr lang="en-US" b="1" dirty="0"/>
          </a:p>
          <a:p>
            <a:r>
              <a:rPr lang="en-US" b="1" dirty="0"/>
              <a:t>God is laying out his case against the villain of Revelation</a:t>
            </a:r>
          </a:p>
          <a:p>
            <a:endParaRPr lang="en-US" b="1" dirty="0"/>
          </a:p>
          <a:p>
            <a:r>
              <a:rPr lang="en-US" b="1" dirty="0"/>
              <a:t>This is the anatomy of God’s judgment against evil, not just the villain of Revelation!</a:t>
            </a:r>
          </a:p>
          <a:p>
            <a:endParaRPr lang="en-US" b="1" dirty="0"/>
          </a:p>
        </p:txBody>
      </p:sp>
      <p:sp>
        <p:nvSpPr>
          <p:cNvPr id="4" name="Slide Number Placeholder 3"/>
          <p:cNvSpPr>
            <a:spLocks noGrp="1"/>
          </p:cNvSpPr>
          <p:nvPr>
            <p:ph type="sldNum" sz="quarter" idx="5"/>
          </p:nvPr>
        </p:nvSpPr>
        <p:spPr/>
        <p:txBody>
          <a:bodyPr/>
          <a:lstStyle/>
          <a:p>
            <a:fld id="{22CD0238-40BC-4CCE-B51E-62AE5A568757}" type="slidenum">
              <a:rPr lang="en-US" smtClean="0"/>
              <a:t>19</a:t>
            </a:fld>
            <a:endParaRPr lang="en-US"/>
          </a:p>
        </p:txBody>
      </p:sp>
    </p:spTree>
    <p:extLst>
      <p:ext uri="{BB962C8B-B14F-4D97-AF65-F5344CB8AC3E}">
        <p14:creationId xmlns:p14="http://schemas.microsoft.com/office/powerpoint/2010/main" val="2572913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CD0238-40BC-4CCE-B51E-62AE5A568757}" type="slidenum">
              <a:rPr lang="en-US" smtClean="0"/>
              <a:t>21</a:t>
            </a:fld>
            <a:endParaRPr lang="en-US"/>
          </a:p>
        </p:txBody>
      </p:sp>
    </p:spTree>
    <p:extLst>
      <p:ext uri="{BB962C8B-B14F-4D97-AF65-F5344CB8AC3E}">
        <p14:creationId xmlns:p14="http://schemas.microsoft.com/office/powerpoint/2010/main" val="13828884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CD0238-40BC-4CCE-B51E-62AE5A568757}" type="slidenum">
              <a:rPr lang="en-US" smtClean="0"/>
              <a:t>24</a:t>
            </a:fld>
            <a:endParaRPr lang="en-US"/>
          </a:p>
        </p:txBody>
      </p:sp>
    </p:spTree>
    <p:extLst>
      <p:ext uri="{BB962C8B-B14F-4D97-AF65-F5344CB8AC3E}">
        <p14:creationId xmlns:p14="http://schemas.microsoft.com/office/powerpoint/2010/main" val="2579455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CD0238-40BC-4CCE-B51E-62AE5A568757}" type="slidenum">
              <a:rPr lang="en-US" smtClean="0"/>
              <a:t>25</a:t>
            </a:fld>
            <a:endParaRPr lang="en-US"/>
          </a:p>
        </p:txBody>
      </p:sp>
    </p:spTree>
    <p:extLst>
      <p:ext uri="{BB962C8B-B14F-4D97-AF65-F5344CB8AC3E}">
        <p14:creationId xmlns:p14="http://schemas.microsoft.com/office/powerpoint/2010/main" val="1961881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9600" b="1" dirty="0">
                <a:latin typeface="Arial" panose="020B0604020202020204" pitchFamily="34" charset="0"/>
                <a:cs typeface="Arial" panose="020B0604020202020204" pitchFamily="34" charset="0"/>
              </a:rPr>
              <a:t>2 major branches of Pre-M</a:t>
            </a:r>
          </a:p>
          <a:p>
            <a:pPr marL="171450" indent="-171450">
              <a:buFont typeface="Arial" panose="020B0604020202020204" pitchFamily="34" charset="0"/>
              <a:buChar char="•"/>
            </a:pPr>
            <a:endParaRPr lang="en-US" sz="96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9600" b="1" dirty="0">
                <a:latin typeface="Arial" panose="020B0604020202020204" pitchFamily="34" charset="0"/>
                <a:cs typeface="Arial" panose="020B0604020202020204" pitchFamily="34" charset="0"/>
              </a:rPr>
              <a:t>Apologetics Press concentrates on “Prediction of End of Time”</a:t>
            </a:r>
          </a:p>
          <a:p>
            <a:pPr marL="171450" indent="-171450">
              <a:buFont typeface="Arial" panose="020B0604020202020204" pitchFamily="34" charset="0"/>
              <a:buChar char="•"/>
            </a:pPr>
            <a:endParaRPr lang="en-US" sz="96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9600" b="1" dirty="0">
                <a:latin typeface="Arial" panose="020B0604020202020204" pitchFamily="34" charset="0"/>
                <a:cs typeface="Arial" panose="020B0604020202020204" pitchFamily="34" charset="0"/>
              </a:rPr>
              <a:t>This class concentrates on the “Afterlife”</a:t>
            </a:r>
          </a:p>
          <a:p>
            <a:pPr marL="171450" indent="-171450">
              <a:buFont typeface="Arial" panose="020B0604020202020204" pitchFamily="34" charset="0"/>
              <a:buChar char="•"/>
            </a:pPr>
            <a:endParaRPr lang="en-US" sz="96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9600" b="1" dirty="0">
                <a:latin typeface="Arial" panose="020B0604020202020204" pitchFamily="34" charset="0"/>
                <a:cs typeface="Arial" panose="020B0604020202020204" pitchFamily="34" charset="0"/>
              </a:rPr>
              <a:t>Pre-M use same book, same terminology, and unsubstantiated claims for both branches</a:t>
            </a:r>
          </a:p>
          <a:p>
            <a:pPr marL="171450" indent="-171450">
              <a:buFont typeface="Arial" panose="020B0604020202020204" pitchFamily="34" charset="0"/>
              <a:buChar char="•"/>
            </a:pPr>
            <a:endParaRPr lang="en-US" sz="96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9600" b="1" dirty="0">
                <a:latin typeface="Arial" panose="020B0604020202020204" pitchFamily="34" charset="0"/>
                <a:cs typeface="Arial" panose="020B0604020202020204" pitchFamily="34" charset="0"/>
              </a:rPr>
              <a:t>Example:</a:t>
            </a:r>
          </a:p>
          <a:p>
            <a:pPr marL="537210" lvl="1" indent="-171450">
              <a:buFont typeface="Arial" panose="020B0604020202020204" pitchFamily="34" charset="0"/>
              <a:buChar char="•"/>
            </a:pPr>
            <a:r>
              <a:rPr lang="en-US" sz="9600" b="1" dirty="0">
                <a:latin typeface="Arial" panose="020B0604020202020204" pitchFamily="34" charset="0"/>
                <a:cs typeface="Arial" panose="020B0604020202020204" pitchFamily="34" charset="0"/>
              </a:rPr>
              <a:t>“Tribulation” – End of time, it is a period of time the church will suffer through that is an indicator the 2</a:t>
            </a:r>
            <a:r>
              <a:rPr lang="en-US" sz="9600" b="1" baseline="30000" dirty="0">
                <a:latin typeface="Arial" panose="020B0604020202020204" pitchFamily="34" charset="0"/>
                <a:cs typeface="Arial" panose="020B0604020202020204" pitchFamily="34" charset="0"/>
              </a:rPr>
              <a:t>nd</a:t>
            </a:r>
            <a:r>
              <a:rPr lang="en-US" sz="9600" b="1" dirty="0">
                <a:latin typeface="Arial" panose="020B0604020202020204" pitchFamily="34" charset="0"/>
                <a:cs typeface="Arial" panose="020B0604020202020204" pitchFamily="34" charset="0"/>
              </a:rPr>
              <a:t> coming is imminent</a:t>
            </a:r>
          </a:p>
          <a:p>
            <a:pPr marL="537210" lvl="1" indent="-171450">
              <a:buFont typeface="Arial" panose="020B0604020202020204" pitchFamily="34" charset="0"/>
              <a:buChar char="•"/>
            </a:pPr>
            <a:r>
              <a:rPr lang="en-US" sz="9600" b="1" dirty="0">
                <a:latin typeface="Arial" panose="020B0604020202020204" pitchFamily="34" charset="0"/>
                <a:cs typeface="Arial" panose="020B0604020202020204" pitchFamily="34" charset="0"/>
              </a:rPr>
              <a:t>“Tribulation” – Afterlife, it is a period of cleansing for those who did not live a good as they should have lived</a:t>
            </a:r>
          </a:p>
          <a:p>
            <a:pPr marL="537210" lvl="1" indent="-171450">
              <a:buFont typeface="Arial" panose="020B0604020202020204" pitchFamily="34" charset="0"/>
              <a:buChar char="•"/>
            </a:pPr>
            <a:endParaRPr lang="en-US" sz="96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3</a:t>
            </a:fld>
            <a:endParaRPr lang="en-US"/>
          </a:p>
        </p:txBody>
      </p:sp>
    </p:spTree>
    <p:extLst>
      <p:ext uri="{BB962C8B-B14F-4D97-AF65-F5344CB8AC3E}">
        <p14:creationId xmlns:p14="http://schemas.microsoft.com/office/powerpoint/2010/main" val="1746332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Book of Revelation centers around the “Tribulation”</a:t>
            </a:r>
          </a:p>
          <a:p>
            <a:pPr marL="182880" indent="-182880">
              <a:buFont typeface="Arial" panose="020B0604020202020204" pitchFamily="34" charset="0"/>
              <a:buChar char="•"/>
            </a:pPr>
            <a:r>
              <a:rPr lang="en-US" b="1" dirty="0"/>
              <a:t>Revelation refers to the Tribulation</a:t>
            </a:r>
          </a:p>
          <a:p>
            <a:pPr marL="182880" indent="-182880">
              <a:buFont typeface="Arial" panose="020B0604020202020204" pitchFamily="34" charset="0"/>
              <a:buChar char="•"/>
            </a:pPr>
            <a:r>
              <a:rPr lang="en-US" b="1" dirty="0"/>
              <a:t>Revelation responds to the Tribulation</a:t>
            </a:r>
          </a:p>
          <a:p>
            <a:pPr marL="182880" indent="-182880">
              <a:buFont typeface="Arial" panose="020B0604020202020204" pitchFamily="34" charset="0"/>
              <a:buChar char="•"/>
            </a:pPr>
            <a:r>
              <a:rPr lang="en-US" b="1" dirty="0"/>
              <a:t>Revelation gives characteristics of the Tribulation</a:t>
            </a:r>
          </a:p>
          <a:p>
            <a:endParaRPr lang="en-US" b="1" dirty="0"/>
          </a:p>
          <a:p>
            <a:r>
              <a:rPr lang="en-US" b="1" dirty="0"/>
              <a:t>Dissention in Pre-M ranks:</a:t>
            </a:r>
          </a:p>
          <a:p>
            <a:r>
              <a:rPr lang="en-US" b="1" dirty="0"/>
              <a:t>Tribulation:  </a:t>
            </a:r>
          </a:p>
          <a:p>
            <a:endParaRPr lang="en-US" b="1" dirty="0"/>
          </a:p>
          <a:p>
            <a:pPr marL="182880" indent="-182880">
              <a:buFont typeface="Arial" panose="020B0604020202020204" pitchFamily="34" charset="0"/>
              <a:buChar char="•"/>
            </a:pPr>
            <a:r>
              <a:rPr lang="en-US" b="1" dirty="0"/>
              <a:t>God will scrub you clean in person</a:t>
            </a:r>
          </a:p>
          <a:p>
            <a:pPr marL="182880" indent="-182880">
              <a:buFont typeface="Arial" panose="020B0604020202020204" pitchFamily="34" charset="0"/>
              <a:buChar char="•"/>
            </a:pPr>
            <a:r>
              <a:rPr lang="en-US" b="1" dirty="0"/>
              <a:t>3.5 years</a:t>
            </a:r>
          </a:p>
          <a:p>
            <a:pPr marL="182880" indent="-182880">
              <a:buFont typeface="Arial" panose="020B0604020202020204" pitchFamily="34" charset="0"/>
              <a:buChar char="•"/>
            </a:pPr>
            <a:r>
              <a:rPr lang="en-US" b="1" dirty="0"/>
              <a:t>7 years</a:t>
            </a:r>
          </a:p>
          <a:p>
            <a:endParaRPr lang="en-US" b="1" dirty="0"/>
          </a:p>
          <a:p>
            <a:r>
              <a:rPr lang="en-US" b="1" dirty="0"/>
              <a:t>-or-</a:t>
            </a:r>
          </a:p>
          <a:p>
            <a:endParaRPr lang="en-US" b="1" dirty="0"/>
          </a:p>
          <a:p>
            <a:pPr marL="182880" indent="-182880">
              <a:buFont typeface="Arial" panose="020B0604020202020204" pitchFamily="34" charset="0"/>
              <a:buChar char="•"/>
            </a:pPr>
            <a:r>
              <a:rPr lang="en-US" b="1" dirty="0"/>
              <a:t>You only have 3.5 years to get clean, otherwise you miss Heaven</a:t>
            </a:r>
          </a:p>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You only have 7 years to get clean, otherwise you miss Heaven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1000 Year Reign</a:t>
            </a:r>
          </a:p>
          <a:p>
            <a:pPr marL="182880" indent="-182880">
              <a:buFont typeface="Arial" panose="020B0604020202020204" pitchFamily="34" charset="0"/>
              <a:buChar char="•"/>
            </a:pPr>
            <a:r>
              <a:rPr lang="en-US" b="1" dirty="0"/>
              <a:t>Jesus is there</a:t>
            </a:r>
          </a:p>
          <a:p>
            <a:pPr marL="182880" indent="-182880">
              <a:buFont typeface="Arial" panose="020B0604020202020204" pitchFamily="34" charset="0"/>
              <a:buChar char="•"/>
            </a:pPr>
            <a:r>
              <a:rPr lang="en-US" b="1" dirty="0"/>
              <a:t>All saints are there</a:t>
            </a:r>
          </a:p>
          <a:p>
            <a:pPr marL="182880" indent="-182880">
              <a:buFont typeface="Arial" panose="020B0604020202020204" pitchFamily="34" charset="0"/>
              <a:buChar char="•"/>
            </a:pPr>
            <a:r>
              <a:rPr lang="en-US" b="1" dirty="0"/>
              <a:t>Evil souls from Hades are there so Saints may “reign” over them</a:t>
            </a:r>
          </a:p>
          <a:p>
            <a:pPr marL="182880" indent="-182880">
              <a:buFont typeface="Arial" panose="020B0604020202020204" pitchFamily="34" charset="0"/>
              <a:buChar char="•"/>
            </a:pPr>
            <a:r>
              <a:rPr lang="en-US" b="1" dirty="0"/>
              <a:t>Then, they are separated between Heaven and Hell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Crucifixion</a:t>
            </a:r>
          </a:p>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Mis-calculation on Jesus’ part of Jewish response</a:t>
            </a:r>
          </a:p>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Mistake on God’s part thinking Jews would accept Jesus</a:t>
            </a:r>
          </a:p>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1000 Year Reign will be with Church, people Jesus can trust, to establish a kingdom on earth</a:t>
            </a:r>
          </a:p>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1" dirty="0"/>
          </a:p>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Pre-M are blindly invested in their doctrine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5"/>
          </p:nvPr>
        </p:nvSpPr>
        <p:spPr/>
        <p:txBody>
          <a:bodyPr/>
          <a:lstStyle/>
          <a:p>
            <a:fld id="{22CD0238-40BC-4CCE-B51E-62AE5A568757}" type="slidenum">
              <a:rPr lang="en-US" smtClean="0"/>
              <a:t>4</a:t>
            </a:fld>
            <a:endParaRPr lang="en-US"/>
          </a:p>
        </p:txBody>
      </p:sp>
    </p:spTree>
    <p:extLst>
      <p:ext uri="{BB962C8B-B14F-4D97-AF65-F5344CB8AC3E}">
        <p14:creationId xmlns:p14="http://schemas.microsoft.com/office/powerpoint/2010/main" val="3788913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Presbyterians dabble in Pre-M.  </a:t>
            </a:r>
          </a:p>
          <a:p>
            <a:pPr marL="182880" indent="-182880">
              <a:buFont typeface="Arial" panose="020B0604020202020204" pitchFamily="34" charset="0"/>
              <a:buChar char="•"/>
            </a:pPr>
            <a:r>
              <a:rPr lang="en-US" b="1" dirty="0"/>
              <a:t>Not sure how deeply involved they are in doctrine</a:t>
            </a:r>
          </a:p>
          <a:p>
            <a:endParaRPr lang="en-US" b="1" dirty="0"/>
          </a:p>
          <a:p>
            <a:r>
              <a:rPr lang="en-US" b="1" dirty="0"/>
              <a:t>Catholic:</a:t>
            </a:r>
          </a:p>
          <a:p>
            <a:pPr marL="182880" indent="-182880">
              <a:buFont typeface="Arial" panose="020B0604020202020204" pitchFamily="34" charset="0"/>
              <a:buChar char="•"/>
            </a:pPr>
            <a:r>
              <a:rPr lang="en-US" b="1" dirty="0"/>
              <a:t>Tribulation</a:t>
            </a:r>
          </a:p>
          <a:p>
            <a:pPr marL="182880" indent="-182880">
              <a:buFont typeface="Arial" panose="020B0604020202020204" pitchFamily="34" charset="0"/>
              <a:buChar char="•"/>
            </a:pPr>
            <a:r>
              <a:rPr lang="en-US" b="1" dirty="0"/>
              <a:t>Used to raise money for Crusades, 1100-1200’s</a:t>
            </a:r>
          </a:p>
          <a:p>
            <a:pPr marL="182880" indent="-182880">
              <a:buFont typeface="Arial" panose="020B0604020202020204" pitchFamily="34" charset="0"/>
              <a:buChar char="•"/>
            </a:pPr>
            <a:r>
              <a:rPr lang="en-US" b="1" dirty="0"/>
              <a:t>Tribulation =&gt; time of cleansing, or purgation =&gt; purgatory</a:t>
            </a:r>
          </a:p>
          <a:p>
            <a:pPr marL="182880" indent="-182880">
              <a:buFont typeface="Arial" panose="020B0604020202020204" pitchFamily="34" charset="0"/>
              <a:buChar char="•"/>
            </a:pPr>
            <a:r>
              <a:rPr lang="en-US" b="1" dirty="0"/>
              <a:t>“Extortion”?  </a:t>
            </a:r>
          </a:p>
          <a:p>
            <a:pPr marL="182880" indent="-182880">
              <a:buFont typeface="Arial" panose="020B0604020202020204" pitchFamily="34" charset="0"/>
              <a:buChar char="•"/>
            </a:pPr>
            <a:endParaRPr lang="en-US" b="1" dirty="0"/>
          </a:p>
          <a:p>
            <a:pPr marL="0" indent="0">
              <a:buFont typeface="Arial" panose="020B0604020202020204" pitchFamily="34" charset="0"/>
              <a:buNone/>
            </a:pPr>
            <a:r>
              <a:rPr lang="en-US" b="1" dirty="0"/>
              <a:t>Baptist</a:t>
            </a:r>
          </a:p>
          <a:p>
            <a:pPr marL="342900" indent="-342900">
              <a:buFont typeface="Arial" panose="020B0604020202020204" pitchFamily="34" charset="0"/>
              <a:buChar char="•"/>
            </a:pPr>
            <a:r>
              <a:rPr lang="en-US" b="1" dirty="0"/>
              <a:t>All in on the rapture and 1000 Year Reign</a:t>
            </a:r>
          </a:p>
          <a:p>
            <a:pPr marL="182880" indent="-182880">
              <a:buFont typeface="Arial" panose="020B0604020202020204" pitchFamily="34" charset="0"/>
              <a:buChar char="•"/>
            </a:pPr>
            <a:endParaRPr lang="en-US" b="1" dirty="0"/>
          </a:p>
          <a:p>
            <a:r>
              <a:rPr lang="en-US" b="1" dirty="0"/>
              <a:t>Methodist:</a:t>
            </a:r>
          </a:p>
          <a:p>
            <a:pPr marL="182880" indent="-182880">
              <a:buFont typeface="Arial" panose="020B0604020202020204" pitchFamily="34" charset="0"/>
              <a:buChar char="•"/>
            </a:pPr>
            <a:r>
              <a:rPr lang="en-US" b="1" dirty="0"/>
              <a:t>Will discuss later in Characteristics of Revelation</a:t>
            </a:r>
          </a:p>
          <a:p>
            <a:pPr marL="0" indent="0">
              <a:buFont typeface="Arial" panose="020B0604020202020204" pitchFamily="34" charset="0"/>
              <a:buNone/>
            </a:pPr>
            <a:endParaRPr lang="en-US" b="1" dirty="0"/>
          </a:p>
          <a:p>
            <a:r>
              <a:rPr lang="en-US" b="1" dirty="0"/>
              <a:t>Church of God:</a:t>
            </a:r>
          </a:p>
          <a:p>
            <a:pPr marL="182880" indent="-182880">
              <a:buFont typeface="Arial" panose="020B0604020202020204" pitchFamily="34" charset="0"/>
              <a:buChar char="•"/>
            </a:pPr>
            <a:r>
              <a:rPr lang="en-US" b="1" dirty="0"/>
              <a:t>Among the most actively defining and teaching Pre-M</a:t>
            </a:r>
          </a:p>
          <a:p>
            <a:pPr marL="182880" indent="-182880">
              <a:buFont typeface="Arial" panose="020B0604020202020204" pitchFamily="34" charset="0"/>
              <a:buChar char="•"/>
            </a:pPr>
            <a:r>
              <a:rPr lang="en-US" b="1" dirty="0"/>
              <a:t>Teach Pre-M</a:t>
            </a:r>
          </a:p>
          <a:p>
            <a:pPr marL="182880" indent="-182880">
              <a:buFont typeface="Arial" panose="020B0604020202020204" pitchFamily="34" charset="0"/>
              <a:buChar char="•"/>
            </a:pPr>
            <a:r>
              <a:rPr lang="en-US" b="1" dirty="0"/>
              <a:t>Define Pre-M</a:t>
            </a:r>
          </a:p>
          <a:p>
            <a:pPr marL="182880" indent="-182880">
              <a:buFont typeface="Arial" panose="020B0604020202020204" pitchFamily="34" charset="0"/>
              <a:buChar char="•"/>
            </a:pPr>
            <a:r>
              <a:rPr lang="en-US" b="1" dirty="0"/>
              <a:t>Most outspoken about Pre-M</a:t>
            </a:r>
          </a:p>
          <a:p>
            <a:pPr marL="182880" indent="-182880">
              <a:buFont typeface="Arial" panose="020B0604020202020204" pitchFamily="34" charset="0"/>
              <a:buChar char="•"/>
            </a:pPr>
            <a:endParaRPr lang="en-US" b="1" dirty="0"/>
          </a:p>
        </p:txBody>
      </p:sp>
      <p:sp>
        <p:nvSpPr>
          <p:cNvPr id="4" name="Slide Number Placeholder 3"/>
          <p:cNvSpPr>
            <a:spLocks noGrp="1"/>
          </p:cNvSpPr>
          <p:nvPr>
            <p:ph type="sldNum" sz="quarter" idx="5"/>
          </p:nvPr>
        </p:nvSpPr>
        <p:spPr/>
        <p:txBody>
          <a:bodyPr/>
          <a:lstStyle/>
          <a:p>
            <a:fld id="{22CD0238-40BC-4CCE-B51E-62AE5A568757}" type="slidenum">
              <a:rPr lang="en-US" smtClean="0"/>
              <a:t>5</a:t>
            </a:fld>
            <a:endParaRPr lang="en-US"/>
          </a:p>
        </p:txBody>
      </p:sp>
    </p:spTree>
    <p:extLst>
      <p:ext uri="{BB962C8B-B14F-4D97-AF65-F5344CB8AC3E}">
        <p14:creationId xmlns:p14="http://schemas.microsoft.com/office/powerpoint/2010/main" val="2944649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Revelation 1:9</a:t>
            </a:r>
          </a:p>
          <a:p>
            <a:pPr marL="0" indent="0">
              <a:buFont typeface="Arial" panose="020B0604020202020204" pitchFamily="34" charset="0"/>
              <a:buNone/>
            </a:pPr>
            <a:endParaRPr lang="en-US" b="1" dirty="0"/>
          </a:p>
          <a:p>
            <a:pPr marL="182880" indent="-182880">
              <a:buFont typeface="Arial" panose="020B0604020202020204" pitchFamily="34" charset="0"/>
              <a:buChar char="•"/>
            </a:pPr>
            <a:r>
              <a:rPr lang="en-US" b="1" dirty="0"/>
              <a:t>Tribulation found 45x in Bible</a:t>
            </a:r>
          </a:p>
          <a:p>
            <a:pPr marL="182880" indent="-182880">
              <a:buFont typeface="Arial" panose="020B0604020202020204" pitchFamily="34" charset="0"/>
              <a:buChar char="•"/>
            </a:pPr>
            <a:r>
              <a:rPr lang="en-US" b="1" dirty="0"/>
              <a:t>How do you determine which “tribulation” defines tribulation in Revelation.</a:t>
            </a:r>
          </a:p>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1" dirty="0">
                <a:latin typeface="Arial" panose="020B0604020202020204" pitchFamily="34" charset="0"/>
                <a:cs typeface="Arial" panose="020B0604020202020204" pitchFamily="34" charset="0"/>
              </a:rPr>
              <a:t>Can’t just pick one verse containing the word and claim that is the meaning in Revelation.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0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2CD0238-40BC-4CCE-B51E-62AE5A568757}" type="slidenum">
              <a:rPr lang="en-US" smtClean="0"/>
              <a:t>7</a:t>
            </a:fld>
            <a:endParaRPr lang="en-US"/>
          </a:p>
        </p:txBody>
      </p:sp>
    </p:spTree>
    <p:extLst>
      <p:ext uri="{BB962C8B-B14F-4D97-AF65-F5344CB8AC3E}">
        <p14:creationId xmlns:p14="http://schemas.microsoft.com/office/powerpoint/2010/main" val="1541874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How do you determine what Revelation’s Tribulation actually is?</a:t>
            </a:r>
          </a:p>
          <a:p>
            <a:r>
              <a:rPr lang="en-US" b="1" dirty="0"/>
              <a:t>How do you determine the identity of Revelation’s villain?</a:t>
            </a:r>
          </a:p>
          <a:p>
            <a:r>
              <a:rPr lang="en-US" b="1" dirty="0"/>
              <a:t>How do you determine why John wept in chapter 5?</a:t>
            </a:r>
          </a:p>
          <a:p>
            <a:r>
              <a:rPr lang="en-US" b="1" dirty="0"/>
              <a:t>How do you determine the purpose and use of the scroll with 7 seals?</a:t>
            </a:r>
          </a:p>
          <a:p>
            <a:endParaRPr lang="en-US" b="1" dirty="0"/>
          </a:p>
          <a:p>
            <a:pPr marL="182880" indent="-182880">
              <a:buFont typeface="Arial" panose="020B0604020202020204" pitchFamily="34" charset="0"/>
              <a:buChar char="•"/>
            </a:pPr>
            <a:r>
              <a:rPr lang="en-US" b="1" dirty="0"/>
              <a:t>The answers are in the “Forbidden Zone”</a:t>
            </a:r>
          </a:p>
          <a:p>
            <a:pPr marL="182880" indent="-182880">
              <a:buFont typeface="Arial" panose="020B0604020202020204" pitchFamily="34" charset="0"/>
              <a:buChar char="•"/>
            </a:pPr>
            <a:endParaRPr lang="en-US" b="1" dirty="0"/>
          </a:p>
          <a:p>
            <a:pPr marL="182880" indent="-182880">
              <a:buFont typeface="Arial" panose="020B0604020202020204" pitchFamily="34" charset="0"/>
              <a:buChar char="•"/>
            </a:pPr>
            <a:r>
              <a:rPr lang="en-US" b="1" dirty="0"/>
              <a:t>Revelation is laid out in story, but it is not actually a story per sei</a:t>
            </a:r>
          </a:p>
          <a:p>
            <a:pPr marL="182880" indent="-182880">
              <a:buFont typeface="Arial" panose="020B0604020202020204" pitchFamily="34" charset="0"/>
              <a:buChar char="•"/>
            </a:pPr>
            <a:endParaRPr lang="en-US" b="1" dirty="0"/>
          </a:p>
          <a:p>
            <a:pPr marL="182880" indent="-182880">
              <a:buFont typeface="Arial" panose="020B0604020202020204" pitchFamily="34" charset="0"/>
              <a:buChar char="•"/>
            </a:pPr>
            <a:r>
              <a:rPr lang="en-US" b="1" dirty="0"/>
              <a:t>God is laying out his case against the villain of Revelation</a:t>
            </a:r>
          </a:p>
          <a:p>
            <a:pPr marL="182880" indent="-182880">
              <a:buFont typeface="Arial" panose="020B0604020202020204" pitchFamily="34" charset="0"/>
              <a:buChar char="•"/>
            </a:pPr>
            <a:endParaRPr lang="en-US" b="1" dirty="0"/>
          </a:p>
          <a:p>
            <a:pPr marL="182880" indent="-182880">
              <a:buFont typeface="Arial" panose="020B0604020202020204" pitchFamily="34" charset="0"/>
              <a:buChar char="•"/>
            </a:pPr>
            <a:r>
              <a:rPr lang="en-US" b="1" dirty="0"/>
              <a:t>This is the anatomy of God’s judgment against evil, not just the villain of Revelation!</a:t>
            </a:r>
          </a:p>
          <a:p>
            <a:endParaRPr lang="en-US" b="1" dirty="0"/>
          </a:p>
        </p:txBody>
      </p:sp>
      <p:sp>
        <p:nvSpPr>
          <p:cNvPr id="4" name="Slide Number Placeholder 3"/>
          <p:cNvSpPr>
            <a:spLocks noGrp="1"/>
          </p:cNvSpPr>
          <p:nvPr>
            <p:ph type="sldNum" sz="quarter" idx="5"/>
          </p:nvPr>
        </p:nvSpPr>
        <p:spPr/>
        <p:txBody>
          <a:bodyPr/>
          <a:lstStyle/>
          <a:p>
            <a:fld id="{22CD0238-40BC-4CCE-B51E-62AE5A568757}" type="slidenum">
              <a:rPr lang="en-US" smtClean="0"/>
              <a:t>8</a:t>
            </a:fld>
            <a:endParaRPr lang="en-US"/>
          </a:p>
        </p:txBody>
      </p:sp>
    </p:spTree>
    <p:extLst>
      <p:ext uri="{BB962C8B-B14F-4D97-AF65-F5344CB8AC3E}">
        <p14:creationId xmlns:p14="http://schemas.microsoft.com/office/powerpoint/2010/main" val="3387621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Revelation is laid out in story, but it is not actually a story per sei</a:t>
            </a:r>
          </a:p>
          <a:p>
            <a:endParaRPr lang="en-US" b="1" dirty="0"/>
          </a:p>
          <a:p>
            <a:r>
              <a:rPr lang="en-US" b="1" dirty="0"/>
              <a:t>God is laying out his case against the villain of Revelation</a:t>
            </a:r>
          </a:p>
          <a:p>
            <a:endParaRPr lang="en-US" b="1" dirty="0"/>
          </a:p>
          <a:p>
            <a:r>
              <a:rPr lang="en-US" b="1" dirty="0"/>
              <a:t>This is the anatomy of God’s judgment against evil, not just the villain of Revelation!</a:t>
            </a:r>
          </a:p>
          <a:p>
            <a:endParaRPr lang="en-US" b="1" dirty="0"/>
          </a:p>
        </p:txBody>
      </p:sp>
      <p:sp>
        <p:nvSpPr>
          <p:cNvPr id="4" name="Slide Number Placeholder 3"/>
          <p:cNvSpPr>
            <a:spLocks noGrp="1"/>
          </p:cNvSpPr>
          <p:nvPr>
            <p:ph type="sldNum" sz="quarter" idx="5"/>
          </p:nvPr>
        </p:nvSpPr>
        <p:spPr/>
        <p:txBody>
          <a:bodyPr/>
          <a:lstStyle/>
          <a:p>
            <a:fld id="{22CD0238-40BC-4CCE-B51E-62AE5A568757}" type="slidenum">
              <a:rPr lang="en-US" smtClean="0"/>
              <a:t>9</a:t>
            </a:fld>
            <a:endParaRPr lang="en-US"/>
          </a:p>
        </p:txBody>
      </p:sp>
    </p:spTree>
    <p:extLst>
      <p:ext uri="{BB962C8B-B14F-4D97-AF65-F5344CB8AC3E}">
        <p14:creationId xmlns:p14="http://schemas.microsoft.com/office/powerpoint/2010/main" val="807851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“am” inserted for English grammar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Greek Interlinear: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 John, the brother of you and fellow-partaker in the tribulation . .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Present tense Greek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fld id="{22CD0238-40BC-4CCE-B51E-62AE5A568757}" type="slidenum">
              <a:rPr lang="en-US" smtClean="0"/>
              <a:t>10</a:t>
            </a:fld>
            <a:endParaRPr lang="en-US"/>
          </a:p>
        </p:txBody>
      </p:sp>
    </p:spTree>
    <p:extLst>
      <p:ext uri="{BB962C8B-B14F-4D97-AF65-F5344CB8AC3E}">
        <p14:creationId xmlns:p14="http://schemas.microsoft.com/office/powerpoint/2010/main" val="692733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It is happening to John</a:t>
            </a:r>
          </a:p>
          <a:p>
            <a:endParaRPr lang="en-US" dirty="0"/>
          </a:p>
        </p:txBody>
      </p:sp>
      <p:sp>
        <p:nvSpPr>
          <p:cNvPr id="4" name="Slide Number Placeholder 3"/>
          <p:cNvSpPr>
            <a:spLocks noGrp="1"/>
          </p:cNvSpPr>
          <p:nvPr>
            <p:ph type="sldNum" sz="quarter" idx="5"/>
          </p:nvPr>
        </p:nvSpPr>
        <p:spPr/>
        <p:txBody>
          <a:bodyPr/>
          <a:lstStyle/>
          <a:p>
            <a:fld id="{22CD0238-40BC-4CCE-B51E-62AE5A568757}" type="slidenum">
              <a:rPr lang="en-US" smtClean="0"/>
              <a:t>11</a:t>
            </a:fld>
            <a:endParaRPr lang="en-US"/>
          </a:p>
        </p:txBody>
      </p:sp>
    </p:spTree>
    <p:extLst>
      <p:ext uri="{BB962C8B-B14F-4D97-AF65-F5344CB8AC3E}">
        <p14:creationId xmlns:p14="http://schemas.microsoft.com/office/powerpoint/2010/main" val="3064932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D2B3F6-9AFC-B3FF-7799-771477BEC9A1}"/>
              </a:ext>
            </a:extLst>
          </p:cNvPr>
          <p:cNvSpPr>
            <a:spLocks noGrp="1"/>
          </p:cNvSpPr>
          <p:nvPr>
            <p:ph type="sldNum" sz="quarter" idx="10"/>
          </p:nvPr>
        </p:nvSpPr>
        <p:spPr/>
        <p:txBody>
          <a:bodyPr/>
          <a:lstStyle/>
          <a:p>
            <a:fld id="{074AB93A-AEF6-4B2B-8015-AB1375F19FCF}" type="slidenum">
              <a:rPr lang="en-US" smtClean="0"/>
              <a:pPr/>
              <a:t>‹#›</a:t>
            </a:fld>
            <a:endParaRPr lang="en-US"/>
          </a:p>
        </p:txBody>
      </p:sp>
    </p:spTree>
    <p:extLst>
      <p:ext uri="{BB962C8B-B14F-4D97-AF65-F5344CB8AC3E}">
        <p14:creationId xmlns:p14="http://schemas.microsoft.com/office/powerpoint/2010/main" val="4074043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D350FB-706B-3CD9-0A0F-AE6326BE19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71" y="-2015"/>
            <a:ext cx="12201720" cy="6860015"/>
          </a:xfrm>
          <a:prstGeom prst="rect">
            <a:avLst/>
          </a:prstGeom>
        </p:spPr>
      </p:pic>
      <p:grpSp>
        <p:nvGrpSpPr>
          <p:cNvPr id="5" name="Group 4">
            <a:extLst>
              <a:ext uri="{FF2B5EF4-FFF2-40B4-BE49-F238E27FC236}">
                <a16:creationId xmlns:a16="http://schemas.microsoft.com/office/drawing/2014/main" id="{901A4708-DBBA-FE6A-8E68-24273EAFAC9C}"/>
              </a:ext>
            </a:extLst>
          </p:cNvPr>
          <p:cNvGrpSpPr/>
          <p:nvPr userDrawn="1"/>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AF526929-6854-E04D-B942-9CE909740EF5}"/>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9" name="Group 8">
              <a:extLst>
                <a:ext uri="{FF2B5EF4-FFF2-40B4-BE49-F238E27FC236}">
                  <a16:creationId xmlns:a16="http://schemas.microsoft.com/office/drawing/2014/main" id="{B1E558B4-43DB-018E-07F8-8FA7025F3366}"/>
                </a:ext>
              </a:extLst>
            </p:cNvPr>
            <p:cNvGrpSpPr/>
            <p:nvPr/>
          </p:nvGrpSpPr>
          <p:grpSpPr>
            <a:xfrm>
              <a:off x="-8349" y="950081"/>
              <a:ext cx="9147932" cy="466344"/>
              <a:chOff x="-8349" y="950081"/>
              <a:chExt cx="9147932" cy="466344"/>
            </a:xfrm>
          </p:grpSpPr>
          <p:pic>
            <p:nvPicPr>
              <p:cNvPr id="15" name="Picture 14">
                <a:extLst>
                  <a:ext uri="{FF2B5EF4-FFF2-40B4-BE49-F238E27FC236}">
                    <a16:creationId xmlns:a16="http://schemas.microsoft.com/office/drawing/2014/main" id="{C9F1F074-9D26-5C38-4FC3-AADA779161E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16" name="Picture 15">
                <a:extLst>
                  <a:ext uri="{FF2B5EF4-FFF2-40B4-BE49-F238E27FC236}">
                    <a16:creationId xmlns:a16="http://schemas.microsoft.com/office/drawing/2014/main" id="{ADEB90B8-7871-4A7B-7B64-9AA1A1BBEEE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grpSp>
        <p:nvGrpSpPr>
          <p:cNvPr id="17" name="Group 16">
            <a:extLst>
              <a:ext uri="{FF2B5EF4-FFF2-40B4-BE49-F238E27FC236}">
                <a16:creationId xmlns:a16="http://schemas.microsoft.com/office/drawing/2014/main" id="{C1878111-CF49-61F5-E5CE-4EA8E28BB2BF}"/>
              </a:ext>
            </a:extLst>
          </p:cNvPr>
          <p:cNvGrpSpPr/>
          <p:nvPr userDrawn="1"/>
        </p:nvGrpSpPr>
        <p:grpSpPr>
          <a:xfrm>
            <a:off x="0" y="6766560"/>
            <a:ext cx="12204192" cy="91440"/>
            <a:chOff x="-8349" y="950081"/>
            <a:chExt cx="9147932" cy="466344"/>
          </a:xfrm>
        </p:grpSpPr>
        <p:pic>
          <p:nvPicPr>
            <p:cNvPr id="18" name="Picture 17">
              <a:extLst>
                <a:ext uri="{FF2B5EF4-FFF2-40B4-BE49-F238E27FC236}">
                  <a16:creationId xmlns:a16="http://schemas.microsoft.com/office/drawing/2014/main" id="{DB52C3AE-6B4E-705A-7170-E13DB716B14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19" name="Picture 18">
              <a:extLst>
                <a:ext uri="{FF2B5EF4-FFF2-40B4-BE49-F238E27FC236}">
                  <a16:creationId xmlns:a16="http://schemas.microsoft.com/office/drawing/2014/main" id="{645ACB53-BDE7-A145-7016-DF5FEE6BEE6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sp>
        <p:nvSpPr>
          <p:cNvPr id="2" name="Slide Number Placeholder 1">
            <a:extLst>
              <a:ext uri="{FF2B5EF4-FFF2-40B4-BE49-F238E27FC236}">
                <a16:creationId xmlns:a16="http://schemas.microsoft.com/office/drawing/2014/main" id="{4E534499-3A2D-6704-D2A4-0A4F553904B4}"/>
              </a:ext>
            </a:extLst>
          </p:cNvPr>
          <p:cNvSpPr>
            <a:spLocks noGrp="1"/>
          </p:cNvSpPr>
          <p:nvPr>
            <p:ph type="sldNum" sz="quarter" idx="4"/>
          </p:nvPr>
        </p:nvSpPr>
        <p:spPr>
          <a:xfrm>
            <a:off x="11427229" y="57640"/>
            <a:ext cx="741105" cy="365125"/>
          </a:xfrm>
          <a:prstGeom prst="rect">
            <a:avLst/>
          </a:prstGeom>
        </p:spPr>
        <p:txBody>
          <a:bodyPr vert="horz" lIns="91440" tIns="45720" rIns="91440" bIns="45720" rtlCol="0" anchor="ctr"/>
          <a:lstStyle>
            <a:lvl1pPr algn="ctr">
              <a:defRPr sz="2000" b="1">
                <a:solidFill>
                  <a:srgbClr val="FFFF00"/>
                </a:solidFill>
                <a:latin typeface="Arial" panose="020B0604020202020204" pitchFamily="34" charset="0"/>
                <a:cs typeface="Arial" panose="020B0604020202020204" pitchFamily="34" charset="0"/>
              </a:defRPr>
            </a:lvl1pPr>
          </a:lstStyle>
          <a:p>
            <a:fld id="{074AB93A-AEF6-4B2B-8015-AB1375F19FCF}" type="slidenum">
              <a:rPr lang="en-US" smtClean="0"/>
              <a:pPr/>
              <a:t>‹#›</a:t>
            </a:fld>
            <a:endParaRPr lang="en-US"/>
          </a:p>
        </p:txBody>
      </p:sp>
    </p:spTree>
    <p:extLst>
      <p:ext uri="{BB962C8B-B14F-4D97-AF65-F5344CB8AC3E}">
        <p14:creationId xmlns:p14="http://schemas.microsoft.com/office/powerpoint/2010/main" val="4020486992"/>
      </p:ext>
    </p:extLst>
  </p:cSld>
  <p:clrMap bg1="lt1" tx1="dk1" bg2="lt2" tx2="dk2" accent1="accent1" accent2="accent2" accent3="accent3" accent4="accent4" accent5="accent5" accent6="accent6" hlink="hlink" folHlink="folHlink"/>
  <p:sldLayoutIdLst>
    <p:sldLayoutId id="2147483651"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tar filled sky&#10;&#10;Description automatically generated">
            <a:extLst>
              <a:ext uri="{FF2B5EF4-FFF2-40B4-BE49-F238E27FC236}">
                <a16:creationId xmlns:a16="http://schemas.microsoft.com/office/drawing/2014/main" id="{A3AACAB4-9AE7-E5F8-A194-B02797C913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2578E020-3779-A17D-BF83-B43D5D2B5B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23635"/>
            <a:ext cx="12192000" cy="3234366"/>
          </a:xfrm>
          <a:prstGeom prst="rect">
            <a:avLst/>
          </a:prstGeom>
        </p:spPr>
      </p:pic>
      <p:sp>
        <p:nvSpPr>
          <p:cNvPr id="4" name="Slide Number Placeholder 3">
            <a:extLst>
              <a:ext uri="{FF2B5EF4-FFF2-40B4-BE49-F238E27FC236}">
                <a16:creationId xmlns:a16="http://schemas.microsoft.com/office/drawing/2014/main" id="{7C636A80-23B5-2636-28C6-872372DC24DC}"/>
              </a:ext>
            </a:extLst>
          </p:cNvPr>
          <p:cNvSpPr>
            <a:spLocks noGrp="1"/>
          </p:cNvSpPr>
          <p:nvPr>
            <p:ph type="sldNum" sz="quarter" idx="10"/>
          </p:nvPr>
        </p:nvSpPr>
        <p:spPr/>
        <p:txBody>
          <a:bodyPr/>
          <a:lstStyle/>
          <a:p>
            <a:fld id="{074AB93A-AEF6-4B2B-8015-AB1375F19FCF}" type="slidenum">
              <a:rPr lang="en-US" smtClean="0"/>
              <a:pPr/>
              <a:t>1</a:t>
            </a:fld>
            <a:endParaRPr lang="en-US"/>
          </a:p>
        </p:txBody>
      </p:sp>
    </p:spTree>
    <p:extLst>
      <p:ext uri="{BB962C8B-B14F-4D97-AF65-F5344CB8AC3E}">
        <p14:creationId xmlns:p14="http://schemas.microsoft.com/office/powerpoint/2010/main" val="3847508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000" fill="hold"/>
                                        <p:tgtEl>
                                          <p:spTgt spid="3"/>
                                        </p:tgtEl>
                                        <p:attrNameLst>
                                          <p:attrName>ppt_w</p:attrName>
                                        </p:attrNameLst>
                                      </p:cBhvr>
                                      <p:tavLst>
                                        <p:tav tm="0">
                                          <p:val>
                                            <p:fltVal val="0"/>
                                          </p:val>
                                        </p:tav>
                                        <p:tav tm="100000">
                                          <p:val>
                                            <p:strVal val="#ppt_w"/>
                                          </p:val>
                                        </p:tav>
                                      </p:tavLst>
                                    </p:anim>
                                    <p:anim calcmode="lin" valueType="num">
                                      <p:cBhvr>
                                        <p:cTn id="8" dur="7000" fill="hold"/>
                                        <p:tgtEl>
                                          <p:spTgt spid="3"/>
                                        </p:tgtEl>
                                        <p:attrNameLst>
                                          <p:attrName>ppt_h</p:attrName>
                                        </p:attrNameLst>
                                      </p:cBhvr>
                                      <p:tavLst>
                                        <p:tav tm="0">
                                          <p:val>
                                            <p:fltVal val="0"/>
                                          </p:val>
                                        </p:tav>
                                        <p:tav tm="100000">
                                          <p:val>
                                            <p:strVal val="#ppt_h"/>
                                          </p:val>
                                        </p:tav>
                                      </p:tavLst>
                                    </p:anim>
                                    <p:animEffect transition="in" filter="fade">
                                      <p:cBhvr>
                                        <p:cTn id="9" dur="7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10</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Tribulation Characteristic # 1</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85107F2-E57D-E87C-EC4B-C5152EED23E2}"/>
              </a:ext>
            </a:extLst>
          </p:cNvPr>
          <p:cNvSpPr txBox="1"/>
          <p:nvPr/>
        </p:nvSpPr>
        <p:spPr>
          <a:xfrm>
            <a:off x="3754006" y="2302173"/>
            <a:ext cx="5882277" cy="1815882"/>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“Am”</a:t>
            </a:r>
          </a:p>
          <a:p>
            <a:pPr marL="457200"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Your brother</a:t>
            </a:r>
          </a:p>
          <a:p>
            <a:pPr marL="457200"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Your companion in tribulation</a:t>
            </a:r>
          </a:p>
          <a:p>
            <a:pPr marL="457200"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All present tense    </a:t>
            </a:r>
          </a:p>
        </p:txBody>
      </p:sp>
      <p:sp>
        <p:nvSpPr>
          <p:cNvPr id="5" name="TextBox 4">
            <a:extLst>
              <a:ext uri="{FF2B5EF4-FFF2-40B4-BE49-F238E27FC236}">
                <a16:creationId xmlns:a16="http://schemas.microsoft.com/office/drawing/2014/main" id="{88CB78A0-6EE3-9136-069B-168DCC58E8F1}"/>
              </a:ext>
            </a:extLst>
          </p:cNvPr>
          <p:cNvSpPr txBox="1"/>
          <p:nvPr/>
        </p:nvSpPr>
        <p:spPr>
          <a:xfrm>
            <a:off x="3754006" y="5448535"/>
            <a:ext cx="7574394" cy="954107"/>
          </a:xfrm>
          <a:prstGeom prst="rect">
            <a:avLst/>
          </a:prstGeom>
          <a:noFill/>
        </p:spPr>
        <p:txBody>
          <a:bodyPr wrap="square">
            <a:spAutoFit/>
          </a:bodyPr>
          <a:lstStyle/>
          <a:p>
            <a:r>
              <a:rPr lang="en-US" sz="2800" b="1" dirty="0">
                <a:latin typeface="Arial" panose="020B0604020202020204" pitchFamily="34" charset="0"/>
                <a:cs typeface="Arial" panose="020B0604020202020204" pitchFamily="34" charset="0"/>
              </a:rPr>
              <a:t>Tribulation is occurring at the same time as  the writing of Revelation.</a:t>
            </a:r>
          </a:p>
        </p:txBody>
      </p:sp>
      <p:sp>
        <p:nvSpPr>
          <p:cNvPr id="6" name="TextBox 5">
            <a:extLst>
              <a:ext uri="{FF2B5EF4-FFF2-40B4-BE49-F238E27FC236}">
                <a16:creationId xmlns:a16="http://schemas.microsoft.com/office/drawing/2014/main" id="{66E2CEF2-ED93-25DF-991B-B27DB7B71C0C}"/>
              </a:ext>
            </a:extLst>
          </p:cNvPr>
          <p:cNvSpPr txBox="1"/>
          <p:nvPr/>
        </p:nvSpPr>
        <p:spPr>
          <a:xfrm>
            <a:off x="-12700" y="608726"/>
            <a:ext cx="12192000" cy="954107"/>
          </a:xfrm>
          <a:prstGeom prst="rect">
            <a:avLst/>
          </a:prstGeom>
          <a:solidFill>
            <a:srgbClr val="FFFF00"/>
          </a:solidFill>
          <a:ln>
            <a:solidFill>
              <a:schemeClr val="tx1"/>
            </a:solidFill>
          </a:ln>
        </p:spPr>
        <p:txBody>
          <a:bodyPr wrap="square" rtlCol="0">
            <a:spAutoFit/>
          </a:bodyPr>
          <a:lstStyle/>
          <a:p>
            <a:r>
              <a:rPr lang="en-US" sz="2800" b="1" u="sng" dirty="0">
                <a:solidFill>
                  <a:srgbClr val="C00000"/>
                </a:solidFill>
                <a:latin typeface="Arial" panose="020B0604020202020204" pitchFamily="34" charset="0"/>
                <a:cs typeface="Arial" panose="020B0604020202020204" pitchFamily="34" charset="0"/>
              </a:rPr>
              <a:t>Revelation 1:9 </a:t>
            </a:r>
          </a:p>
          <a:p>
            <a:r>
              <a:rPr lang="en-US" sz="2800" b="1" i="1" baseline="30000" dirty="0">
                <a:solidFill>
                  <a:srgbClr val="C00000"/>
                </a:solidFill>
                <a:latin typeface="Arial" panose="020B0604020202020204" pitchFamily="34" charset="0"/>
                <a:cs typeface="Arial" panose="020B0604020202020204" pitchFamily="34" charset="0"/>
              </a:rPr>
              <a:t>9  </a:t>
            </a:r>
            <a:r>
              <a:rPr lang="en-US" sz="2800" b="1" i="1" dirty="0">
                <a:latin typeface="Arial" panose="020B0604020202020204" pitchFamily="34" charset="0"/>
                <a:cs typeface="Arial" panose="020B0604020202020204" pitchFamily="34" charset="0"/>
              </a:rPr>
              <a:t>I John, who also </a:t>
            </a:r>
            <a:r>
              <a:rPr lang="en-US" sz="2800" b="1" i="1" dirty="0">
                <a:solidFill>
                  <a:srgbClr val="C00000"/>
                </a:solidFill>
                <a:latin typeface="Arial" panose="020B0604020202020204" pitchFamily="34" charset="0"/>
                <a:cs typeface="Arial" panose="020B0604020202020204" pitchFamily="34" charset="0"/>
              </a:rPr>
              <a:t>[</a:t>
            </a:r>
            <a:r>
              <a:rPr lang="en-US" sz="2800" b="1" i="1" u="sng" dirty="0">
                <a:solidFill>
                  <a:srgbClr val="C00000"/>
                </a:solidFill>
                <a:latin typeface="Arial" panose="020B0604020202020204" pitchFamily="34" charset="0"/>
                <a:cs typeface="Arial" panose="020B0604020202020204" pitchFamily="34" charset="0"/>
              </a:rPr>
              <a:t>am</a:t>
            </a:r>
            <a:r>
              <a:rPr lang="en-US" sz="2800" b="1" i="1" dirty="0">
                <a:solidFill>
                  <a:srgbClr val="C00000"/>
                </a:solidFill>
                <a:latin typeface="Arial" panose="020B0604020202020204" pitchFamily="34" charset="0"/>
                <a:cs typeface="Arial" panose="020B0604020202020204" pitchFamily="34" charset="0"/>
              </a:rPr>
              <a:t>]</a:t>
            </a:r>
            <a:r>
              <a:rPr lang="en-US" sz="2800" b="1" i="1" dirty="0">
                <a:solidFill>
                  <a:srgbClr val="002060"/>
                </a:solidFill>
                <a:latin typeface="Arial" panose="020B0604020202020204" pitchFamily="34" charset="0"/>
                <a:cs typeface="Arial" panose="020B0604020202020204" pitchFamily="34" charset="0"/>
              </a:rPr>
              <a:t> </a:t>
            </a:r>
            <a:r>
              <a:rPr lang="en-US" sz="2800" b="1" i="1" dirty="0">
                <a:latin typeface="Arial" panose="020B0604020202020204" pitchFamily="34" charset="0"/>
                <a:cs typeface="Arial" panose="020B0604020202020204" pitchFamily="34" charset="0"/>
              </a:rPr>
              <a:t>your brother, and companion in tribulation, . . .</a:t>
            </a:r>
          </a:p>
        </p:txBody>
      </p:sp>
      <p:sp>
        <p:nvSpPr>
          <p:cNvPr id="7" name="TextBox 6">
            <a:extLst>
              <a:ext uri="{FF2B5EF4-FFF2-40B4-BE49-F238E27FC236}">
                <a16:creationId xmlns:a16="http://schemas.microsoft.com/office/drawing/2014/main" id="{FD762BAB-718F-CB85-E323-7DF56AAB352A}"/>
              </a:ext>
            </a:extLst>
          </p:cNvPr>
          <p:cNvSpPr txBox="1"/>
          <p:nvPr/>
        </p:nvSpPr>
        <p:spPr>
          <a:xfrm>
            <a:off x="1123769" y="2302173"/>
            <a:ext cx="2595154" cy="523220"/>
          </a:xfrm>
          <a:prstGeom prst="rect">
            <a:avLst/>
          </a:prstGeom>
          <a:noFill/>
        </p:spPr>
        <p:txBody>
          <a:bodyPr wrap="square" rtlCol="0">
            <a:spAutoFit/>
          </a:bodyPr>
          <a:lstStyle/>
          <a:p>
            <a:r>
              <a:rPr lang="en-US" sz="2800" b="1" dirty="0">
                <a:solidFill>
                  <a:srgbClr val="C00000"/>
                </a:solidFill>
                <a:latin typeface="Arial" panose="020B0604020202020204" pitchFamily="34" charset="0"/>
                <a:cs typeface="Arial" panose="020B0604020202020204" pitchFamily="34" charset="0"/>
              </a:rPr>
              <a:t>Observation:</a:t>
            </a:r>
            <a:endParaRPr lang="en-US" sz="28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704EB6AA-DB1D-F06F-47C4-ED9C9CE901BC}"/>
              </a:ext>
            </a:extLst>
          </p:cNvPr>
          <p:cNvSpPr txBox="1"/>
          <p:nvPr/>
        </p:nvSpPr>
        <p:spPr>
          <a:xfrm>
            <a:off x="1082652" y="5448535"/>
            <a:ext cx="2778148" cy="523220"/>
          </a:xfrm>
          <a:prstGeom prst="rect">
            <a:avLst/>
          </a:prstGeom>
          <a:noFill/>
        </p:spPr>
        <p:txBody>
          <a:bodyPr wrap="square" rtlCol="0">
            <a:spAutoFit/>
          </a:bodyPr>
          <a:lstStyle/>
          <a:p>
            <a:r>
              <a:rPr lang="en-US" sz="2800" b="1" dirty="0">
                <a:solidFill>
                  <a:srgbClr val="C00000"/>
                </a:solidFill>
                <a:latin typeface="Arial" panose="020B0604020202020204" pitchFamily="34" charset="0"/>
                <a:cs typeface="Arial" panose="020B0604020202020204" pitchFamily="34" charset="0"/>
              </a:rPr>
              <a:t>Characteristic:</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2042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11</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Tribulation Characteristic # 2</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C72E0143-8165-C8A3-A30F-5F1BAD6638C5}"/>
              </a:ext>
            </a:extLst>
          </p:cNvPr>
          <p:cNvSpPr txBox="1"/>
          <p:nvPr/>
        </p:nvSpPr>
        <p:spPr>
          <a:xfrm>
            <a:off x="-12700" y="615696"/>
            <a:ext cx="12204700" cy="954107"/>
          </a:xfrm>
          <a:prstGeom prst="rect">
            <a:avLst/>
          </a:prstGeom>
          <a:solidFill>
            <a:srgbClr val="FFFF00"/>
          </a:solidFill>
          <a:ln>
            <a:solidFill>
              <a:schemeClr val="tx1"/>
            </a:solidFill>
          </a:ln>
        </p:spPr>
        <p:txBody>
          <a:bodyPr wrap="square" rtlCol="0">
            <a:spAutoFit/>
          </a:bodyPr>
          <a:lstStyle/>
          <a:p>
            <a:r>
              <a:rPr lang="en-US" sz="2800" b="1" u="sng" dirty="0">
                <a:solidFill>
                  <a:srgbClr val="C00000"/>
                </a:solidFill>
                <a:latin typeface="Arial" panose="020B0604020202020204" pitchFamily="34" charset="0"/>
                <a:cs typeface="Arial" panose="020B0604020202020204" pitchFamily="34" charset="0"/>
              </a:rPr>
              <a:t>Revelation 1:9 </a:t>
            </a:r>
          </a:p>
          <a:p>
            <a:r>
              <a:rPr lang="en-US" sz="2800" b="1" i="1" baseline="30000" dirty="0">
                <a:solidFill>
                  <a:srgbClr val="C00000"/>
                </a:solidFill>
                <a:latin typeface="Arial" panose="020B0604020202020204" pitchFamily="34" charset="0"/>
                <a:cs typeface="Arial" panose="020B0604020202020204" pitchFamily="34" charset="0"/>
              </a:rPr>
              <a:t>9  </a:t>
            </a:r>
            <a:r>
              <a:rPr lang="en-US" sz="2800" b="1" i="1" dirty="0">
                <a:latin typeface="Arial" panose="020B0604020202020204" pitchFamily="34" charset="0"/>
                <a:cs typeface="Arial" panose="020B0604020202020204" pitchFamily="34" charset="0"/>
              </a:rPr>
              <a:t>I John, who also [am] your brother, and </a:t>
            </a:r>
            <a:r>
              <a:rPr lang="en-US" sz="2800" b="1" i="1" u="sng" dirty="0">
                <a:solidFill>
                  <a:srgbClr val="C00000"/>
                </a:solidFill>
                <a:latin typeface="Arial" panose="020B0604020202020204" pitchFamily="34" charset="0"/>
                <a:cs typeface="Arial" panose="020B0604020202020204" pitchFamily="34" charset="0"/>
              </a:rPr>
              <a:t>companion</a:t>
            </a:r>
            <a:r>
              <a:rPr lang="en-US" sz="2800" b="1" i="1" dirty="0">
                <a:latin typeface="Arial" panose="020B0604020202020204" pitchFamily="34" charset="0"/>
                <a:cs typeface="Arial" panose="020B0604020202020204" pitchFamily="34" charset="0"/>
              </a:rPr>
              <a:t> in tribulation, . . .</a:t>
            </a:r>
          </a:p>
        </p:txBody>
      </p:sp>
      <p:sp>
        <p:nvSpPr>
          <p:cNvPr id="12" name="TextBox 11">
            <a:extLst>
              <a:ext uri="{FF2B5EF4-FFF2-40B4-BE49-F238E27FC236}">
                <a16:creationId xmlns:a16="http://schemas.microsoft.com/office/drawing/2014/main" id="{A0EB0768-3D61-D24C-FDF2-BFCD04A3C63F}"/>
              </a:ext>
            </a:extLst>
          </p:cNvPr>
          <p:cNvSpPr txBox="1"/>
          <p:nvPr/>
        </p:nvSpPr>
        <p:spPr>
          <a:xfrm>
            <a:off x="3754006" y="2302173"/>
            <a:ext cx="6415542" cy="2677656"/>
          </a:xfrm>
          <a:prstGeom prst="rect">
            <a:avLst/>
          </a:prstGeom>
          <a:noFill/>
          <a:ln>
            <a:noFill/>
          </a:ln>
        </p:spPr>
        <p:txBody>
          <a:bodyPr wrap="square" rtlCol="0">
            <a:spAutoFit/>
          </a:bodyPr>
          <a:lstStyle/>
          <a:p>
            <a:r>
              <a:rPr lang="en-US" sz="2800" b="1" dirty="0">
                <a:latin typeface="Arial" panose="020B0604020202020204" pitchFamily="34" charset="0"/>
                <a:cs typeface="Arial" panose="020B0604020202020204" pitchFamily="34" charset="0"/>
              </a:rPr>
              <a:t>“Companion”</a:t>
            </a:r>
          </a:p>
          <a:p>
            <a:pPr marL="457200"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a:t>
            </a:r>
            <a:r>
              <a:rPr lang="el-GR" sz="2800" b="1" dirty="0">
                <a:solidFill>
                  <a:srgbClr val="C00000"/>
                </a:solidFill>
                <a:latin typeface="Arial" panose="020B0604020202020204" pitchFamily="34" charset="0"/>
                <a:cs typeface="Arial" panose="020B0604020202020204" pitchFamily="34" charset="0"/>
              </a:rPr>
              <a:t>συνκοινωνὸς</a:t>
            </a:r>
            <a:r>
              <a:rPr lang="en-US" sz="2800" b="1" dirty="0">
                <a:latin typeface="Arial" panose="020B0604020202020204" pitchFamily="34" charset="0"/>
                <a:cs typeface="Arial" panose="020B0604020202020204" pitchFamily="34" charset="0"/>
              </a:rPr>
              <a:t>”  (</a:t>
            </a:r>
            <a:r>
              <a:rPr lang="en-US" sz="2800" b="1" dirty="0" err="1">
                <a:solidFill>
                  <a:srgbClr val="0070C0"/>
                </a:solidFill>
                <a:latin typeface="Arial" panose="020B0604020202020204" pitchFamily="34" charset="0"/>
                <a:cs typeface="Arial" panose="020B0604020202020204" pitchFamily="34" charset="0"/>
              </a:rPr>
              <a:t>synkoinōnos</a:t>
            </a:r>
            <a:r>
              <a:rPr lang="en-US" sz="2800" b="1" dirty="0">
                <a:latin typeface="Arial" panose="020B0604020202020204" pitchFamily="34" charset="0"/>
                <a:cs typeface="Arial" panose="020B0604020202020204" pitchFamily="34" charset="0"/>
              </a:rPr>
              <a:t>)</a:t>
            </a:r>
          </a:p>
          <a:p>
            <a:pPr marL="457200"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Partner</a:t>
            </a:r>
          </a:p>
          <a:p>
            <a:pPr marL="457200"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Fellow partaker</a:t>
            </a:r>
          </a:p>
          <a:p>
            <a:pPr marL="457200"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One who shares in</a:t>
            </a:r>
          </a:p>
          <a:p>
            <a:pPr marL="457200"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Participant</a:t>
            </a:r>
          </a:p>
        </p:txBody>
      </p:sp>
      <p:sp>
        <p:nvSpPr>
          <p:cNvPr id="13" name="TextBox 12">
            <a:extLst>
              <a:ext uri="{FF2B5EF4-FFF2-40B4-BE49-F238E27FC236}">
                <a16:creationId xmlns:a16="http://schemas.microsoft.com/office/drawing/2014/main" id="{77486594-6EE4-0C40-FA9B-E153B93BD4D8}"/>
              </a:ext>
            </a:extLst>
          </p:cNvPr>
          <p:cNvSpPr txBox="1"/>
          <p:nvPr/>
        </p:nvSpPr>
        <p:spPr>
          <a:xfrm>
            <a:off x="3754006" y="5448535"/>
            <a:ext cx="7574394" cy="954107"/>
          </a:xfrm>
          <a:prstGeom prst="rect">
            <a:avLst/>
          </a:prstGeom>
          <a:noFill/>
          <a:ln>
            <a:noFill/>
          </a:ln>
        </p:spPr>
        <p:txBody>
          <a:bodyPr wrap="square">
            <a:spAutoFit/>
          </a:bodyPr>
          <a:lstStyle/>
          <a:p>
            <a:r>
              <a:rPr lang="en-US" sz="2800" b="1" dirty="0">
                <a:latin typeface="Arial" panose="020B0604020202020204" pitchFamily="34" charset="0"/>
                <a:cs typeface="Arial" panose="020B0604020202020204" pitchFamily="34" charset="0"/>
              </a:rPr>
              <a:t>John is also a current participant in the  tribulation with the Saints.</a:t>
            </a:r>
          </a:p>
        </p:txBody>
      </p:sp>
      <p:sp>
        <p:nvSpPr>
          <p:cNvPr id="14" name="TextBox 13">
            <a:extLst>
              <a:ext uri="{FF2B5EF4-FFF2-40B4-BE49-F238E27FC236}">
                <a16:creationId xmlns:a16="http://schemas.microsoft.com/office/drawing/2014/main" id="{FAD0C083-B5AF-BBB8-8254-B1AF3B2A550A}"/>
              </a:ext>
            </a:extLst>
          </p:cNvPr>
          <p:cNvSpPr txBox="1"/>
          <p:nvPr/>
        </p:nvSpPr>
        <p:spPr>
          <a:xfrm>
            <a:off x="1123769" y="2302173"/>
            <a:ext cx="2595154" cy="523220"/>
          </a:xfrm>
          <a:prstGeom prst="rect">
            <a:avLst/>
          </a:prstGeom>
          <a:noFill/>
        </p:spPr>
        <p:txBody>
          <a:bodyPr wrap="square" rtlCol="0">
            <a:spAutoFit/>
          </a:bodyPr>
          <a:lstStyle/>
          <a:p>
            <a:r>
              <a:rPr lang="en-US" sz="2800" b="1" dirty="0">
                <a:solidFill>
                  <a:srgbClr val="C00000"/>
                </a:solidFill>
                <a:latin typeface="Arial" panose="020B0604020202020204" pitchFamily="34" charset="0"/>
                <a:cs typeface="Arial" panose="020B0604020202020204" pitchFamily="34" charset="0"/>
              </a:rPr>
              <a:t>Observation:</a:t>
            </a:r>
            <a:endParaRPr lang="en-US" sz="2800" b="1"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FBA3B558-8BC1-6E40-FE21-04D072DB5F41}"/>
              </a:ext>
            </a:extLst>
          </p:cNvPr>
          <p:cNvSpPr txBox="1"/>
          <p:nvPr/>
        </p:nvSpPr>
        <p:spPr>
          <a:xfrm>
            <a:off x="1082652" y="5448535"/>
            <a:ext cx="2778148" cy="523220"/>
          </a:xfrm>
          <a:prstGeom prst="rect">
            <a:avLst/>
          </a:prstGeom>
          <a:noFill/>
        </p:spPr>
        <p:txBody>
          <a:bodyPr wrap="square" rtlCol="0">
            <a:spAutoFit/>
          </a:bodyPr>
          <a:lstStyle/>
          <a:p>
            <a:r>
              <a:rPr lang="en-US" sz="2800" b="1" dirty="0">
                <a:solidFill>
                  <a:srgbClr val="C00000"/>
                </a:solidFill>
                <a:latin typeface="Arial" panose="020B0604020202020204" pitchFamily="34" charset="0"/>
                <a:cs typeface="Arial" panose="020B0604020202020204" pitchFamily="34" charset="0"/>
              </a:rPr>
              <a:t>Characteristic:</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068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12</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Tribulation Characteristic # 3</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33B9CA3C-16AC-4C7F-7308-F8A98858E07E}"/>
              </a:ext>
            </a:extLst>
          </p:cNvPr>
          <p:cNvSpPr txBox="1"/>
          <p:nvPr/>
        </p:nvSpPr>
        <p:spPr>
          <a:xfrm>
            <a:off x="-12700" y="615696"/>
            <a:ext cx="12204700" cy="954107"/>
          </a:xfrm>
          <a:prstGeom prst="rect">
            <a:avLst/>
          </a:prstGeom>
          <a:solidFill>
            <a:srgbClr val="FFFF00"/>
          </a:solidFill>
          <a:ln>
            <a:solidFill>
              <a:schemeClr val="tx1"/>
            </a:solidFill>
          </a:ln>
        </p:spPr>
        <p:txBody>
          <a:bodyPr wrap="square" rtlCol="0">
            <a:spAutoFit/>
          </a:bodyPr>
          <a:lstStyle/>
          <a:p>
            <a:r>
              <a:rPr lang="en-US" sz="2800" b="1" u="sng" dirty="0">
                <a:solidFill>
                  <a:srgbClr val="C00000"/>
                </a:solidFill>
                <a:latin typeface="Arial" panose="020B0604020202020204" pitchFamily="34" charset="0"/>
                <a:cs typeface="Arial" panose="020B0604020202020204" pitchFamily="34" charset="0"/>
              </a:rPr>
              <a:t>Revelation 1:9 </a:t>
            </a:r>
          </a:p>
          <a:p>
            <a:r>
              <a:rPr lang="en-US" sz="2800" b="1" i="1" baseline="30000" dirty="0">
                <a:solidFill>
                  <a:srgbClr val="C00000"/>
                </a:solidFill>
                <a:latin typeface="Arial" panose="020B0604020202020204" pitchFamily="34" charset="0"/>
                <a:cs typeface="Arial" panose="020B0604020202020204" pitchFamily="34" charset="0"/>
              </a:rPr>
              <a:t>9  </a:t>
            </a:r>
            <a:r>
              <a:rPr lang="en-US" sz="2800" b="1" i="1" dirty="0">
                <a:latin typeface="Arial" panose="020B0604020202020204" pitchFamily="34" charset="0"/>
                <a:cs typeface="Arial" panose="020B0604020202020204" pitchFamily="34" charset="0"/>
              </a:rPr>
              <a:t>I John, who also [am] your brother, and companion in </a:t>
            </a:r>
            <a:r>
              <a:rPr lang="en-US" sz="2800" b="1" i="1" u="sng" dirty="0">
                <a:solidFill>
                  <a:srgbClr val="C00000"/>
                </a:solidFill>
                <a:latin typeface="Arial" panose="020B0604020202020204" pitchFamily="34" charset="0"/>
                <a:cs typeface="Arial" panose="020B0604020202020204" pitchFamily="34" charset="0"/>
              </a:rPr>
              <a:t>tribulation</a:t>
            </a:r>
            <a:r>
              <a:rPr lang="en-US" sz="2800" b="1" i="1" dirty="0">
                <a:latin typeface="Arial" panose="020B0604020202020204" pitchFamily="34" charset="0"/>
                <a:cs typeface="Arial" panose="020B0604020202020204" pitchFamily="34" charset="0"/>
              </a:rPr>
              <a:t>, . . .</a:t>
            </a:r>
          </a:p>
        </p:txBody>
      </p:sp>
      <p:sp>
        <p:nvSpPr>
          <p:cNvPr id="9" name="TextBox 8">
            <a:extLst>
              <a:ext uri="{FF2B5EF4-FFF2-40B4-BE49-F238E27FC236}">
                <a16:creationId xmlns:a16="http://schemas.microsoft.com/office/drawing/2014/main" id="{2C041454-CE5B-CF6F-44D7-A1D438333D41}"/>
              </a:ext>
            </a:extLst>
          </p:cNvPr>
          <p:cNvSpPr txBox="1"/>
          <p:nvPr/>
        </p:nvSpPr>
        <p:spPr>
          <a:xfrm>
            <a:off x="3754007" y="2302173"/>
            <a:ext cx="4170794" cy="2677656"/>
          </a:xfrm>
          <a:prstGeom prst="rect">
            <a:avLst/>
          </a:prstGeom>
          <a:noFill/>
          <a:ln>
            <a:noFill/>
          </a:ln>
        </p:spPr>
        <p:txBody>
          <a:bodyPr wrap="square" rtlCol="0">
            <a:spAutoFit/>
          </a:bodyPr>
          <a:lstStyle/>
          <a:p>
            <a:r>
              <a:rPr lang="en-US" sz="2800" b="1" dirty="0">
                <a:latin typeface="Arial" panose="020B0604020202020204" pitchFamily="34" charset="0"/>
                <a:cs typeface="Arial" panose="020B0604020202020204" pitchFamily="34" charset="0"/>
              </a:rPr>
              <a:t>“Tribulation”</a:t>
            </a:r>
          </a:p>
          <a:p>
            <a:pPr marL="457200"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a:t>
            </a:r>
            <a:r>
              <a:rPr lang="el-GR" sz="2800" b="1" dirty="0">
                <a:solidFill>
                  <a:srgbClr val="C00000"/>
                </a:solidFill>
                <a:latin typeface="Arial" panose="020B0604020202020204" pitchFamily="34" charset="0"/>
                <a:cs typeface="Arial" panose="020B0604020202020204" pitchFamily="34" charset="0"/>
              </a:rPr>
              <a:t>θλίψει</a:t>
            </a:r>
            <a:r>
              <a:rPr lang="en-US" sz="2800" b="1" dirty="0">
                <a:latin typeface="Arial" panose="020B0604020202020204" pitchFamily="34" charset="0"/>
                <a:cs typeface="Arial" panose="020B0604020202020204" pitchFamily="34" charset="0"/>
              </a:rPr>
              <a:t>”</a:t>
            </a:r>
            <a:r>
              <a:rPr lang="en-US" sz="2800" b="1" dirty="0">
                <a:solidFill>
                  <a:srgbClr val="C00000"/>
                </a:solidFill>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a:t>
            </a:r>
            <a:r>
              <a:rPr lang="en-US" sz="2800" b="1" dirty="0" err="1">
                <a:solidFill>
                  <a:srgbClr val="0070C0"/>
                </a:solidFill>
                <a:latin typeface="Arial" panose="020B0604020202020204" pitchFamily="34" charset="0"/>
                <a:cs typeface="Arial" panose="020B0604020202020204" pitchFamily="34" charset="0"/>
              </a:rPr>
              <a:t>thlipsei</a:t>
            </a:r>
            <a:r>
              <a:rPr lang="en-US" sz="2800" b="1" dirty="0">
                <a:latin typeface="Arial" panose="020B0604020202020204" pitchFamily="34" charset="0"/>
                <a:cs typeface="Arial" panose="020B0604020202020204" pitchFamily="34" charset="0"/>
              </a:rPr>
              <a:t>)</a:t>
            </a:r>
            <a:r>
              <a:rPr lang="en-US" sz="2800" b="1" dirty="0">
                <a:solidFill>
                  <a:srgbClr val="C00000"/>
                </a:solidFill>
                <a:latin typeface="Arial" panose="020B060402020202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a:p>
            <a:pPr marL="457200"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Affliction</a:t>
            </a:r>
          </a:p>
          <a:p>
            <a:pPr marL="457200"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Persecution</a:t>
            </a:r>
          </a:p>
          <a:p>
            <a:pPr marL="457200"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Trouble</a:t>
            </a:r>
          </a:p>
          <a:p>
            <a:pPr marL="457200"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Distress</a:t>
            </a:r>
          </a:p>
        </p:txBody>
      </p:sp>
      <p:sp>
        <p:nvSpPr>
          <p:cNvPr id="10" name="TextBox 9">
            <a:extLst>
              <a:ext uri="{FF2B5EF4-FFF2-40B4-BE49-F238E27FC236}">
                <a16:creationId xmlns:a16="http://schemas.microsoft.com/office/drawing/2014/main" id="{4A052AB4-1F4F-BB35-C4F1-B13A46A4AAB8}"/>
              </a:ext>
            </a:extLst>
          </p:cNvPr>
          <p:cNvSpPr txBox="1"/>
          <p:nvPr/>
        </p:nvSpPr>
        <p:spPr>
          <a:xfrm>
            <a:off x="3754006" y="5448535"/>
            <a:ext cx="7574394" cy="954107"/>
          </a:xfrm>
          <a:prstGeom prst="rect">
            <a:avLst/>
          </a:prstGeom>
          <a:noFill/>
          <a:ln>
            <a:noFill/>
          </a:ln>
        </p:spPr>
        <p:txBody>
          <a:bodyPr wrap="square">
            <a:spAutoFit/>
          </a:bodyPr>
          <a:lstStyle/>
          <a:p>
            <a:r>
              <a:rPr lang="en-US" sz="2800" b="1" dirty="0">
                <a:latin typeface="Arial" panose="020B0604020202020204" pitchFamily="34" charset="0"/>
                <a:cs typeface="Arial" panose="020B0604020202020204" pitchFamily="34" charset="0"/>
              </a:rPr>
              <a:t>Tribulation is an affliction, trouble, and  distress to John and the Saints.</a:t>
            </a:r>
          </a:p>
        </p:txBody>
      </p:sp>
      <p:sp>
        <p:nvSpPr>
          <p:cNvPr id="11" name="TextBox 10">
            <a:extLst>
              <a:ext uri="{FF2B5EF4-FFF2-40B4-BE49-F238E27FC236}">
                <a16:creationId xmlns:a16="http://schemas.microsoft.com/office/drawing/2014/main" id="{57B2C9A8-ADE4-5F77-462B-C17DCBB47151}"/>
              </a:ext>
            </a:extLst>
          </p:cNvPr>
          <p:cNvSpPr txBox="1"/>
          <p:nvPr/>
        </p:nvSpPr>
        <p:spPr>
          <a:xfrm>
            <a:off x="1123769" y="2302173"/>
            <a:ext cx="2595154" cy="523220"/>
          </a:xfrm>
          <a:prstGeom prst="rect">
            <a:avLst/>
          </a:prstGeom>
          <a:noFill/>
        </p:spPr>
        <p:txBody>
          <a:bodyPr wrap="square" rtlCol="0">
            <a:spAutoFit/>
          </a:bodyPr>
          <a:lstStyle/>
          <a:p>
            <a:r>
              <a:rPr lang="en-US" sz="2800" b="1" dirty="0">
                <a:solidFill>
                  <a:srgbClr val="C00000"/>
                </a:solidFill>
                <a:latin typeface="Arial" panose="020B0604020202020204" pitchFamily="34" charset="0"/>
                <a:cs typeface="Arial" panose="020B0604020202020204" pitchFamily="34" charset="0"/>
              </a:rPr>
              <a:t>Observation:</a:t>
            </a:r>
            <a:endParaRPr lang="en-US" sz="2800" b="1"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128887F1-71F2-6A36-A23D-7917A559AF85}"/>
              </a:ext>
            </a:extLst>
          </p:cNvPr>
          <p:cNvSpPr txBox="1"/>
          <p:nvPr/>
        </p:nvSpPr>
        <p:spPr>
          <a:xfrm>
            <a:off x="1082652" y="5448535"/>
            <a:ext cx="2778148" cy="523220"/>
          </a:xfrm>
          <a:prstGeom prst="rect">
            <a:avLst/>
          </a:prstGeom>
          <a:noFill/>
        </p:spPr>
        <p:txBody>
          <a:bodyPr wrap="square" rtlCol="0">
            <a:spAutoFit/>
          </a:bodyPr>
          <a:lstStyle/>
          <a:p>
            <a:r>
              <a:rPr lang="en-US" sz="2800" b="1" dirty="0">
                <a:solidFill>
                  <a:srgbClr val="C00000"/>
                </a:solidFill>
                <a:latin typeface="Arial" panose="020B0604020202020204" pitchFamily="34" charset="0"/>
                <a:cs typeface="Arial" panose="020B0604020202020204" pitchFamily="34" charset="0"/>
              </a:rPr>
              <a:t>Characteristic:</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6472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13</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Tribulation Characteristic # 4</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EBD1429-BDDB-1574-69D3-8C6F1B295769}"/>
              </a:ext>
            </a:extLst>
          </p:cNvPr>
          <p:cNvSpPr txBox="1"/>
          <p:nvPr/>
        </p:nvSpPr>
        <p:spPr>
          <a:xfrm>
            <a:off x="-12700" y="608247"/>
            <a:ext cx="12198946" cy="3539430"/>
          </a:xfrm>
          <a:prstGeom prst="rect">
            <a:avLst/>
          </a:prstGeom>
          <a:solidFill>
            <a:srgbClr val="FFFF00"/>
          </a:solidFill>
          <a:ln>
            <a:solidFill>
              <a:schemeClr val="tx1"/>
            </a:solidFill>
          </a:ln>
        </p:spPr>
        <p:txBody>
          <a:bodyPr wrap="square" rtlCol="0">
            <a:spAutoFit/>
          </a:bodyPr>
          <a:lstStyle/>
          <a:p>
            <a:r>
              <a:rPr lang="en-US" sz="2800" b="1" u="sng" dirty="0">
                <a:solidFill>
                  <a:srgbClr val="C00000"/>
                </a:solidFill>
                <a:latin typeface="Arial" panose="020B0604020202020204" pitchFamily="34" charset="0"/>
                <a:cs typeface="Arial" panose="020B0604020202020204" pitchFamily="34" charset="0"/>
              </a:rPr>
              <a:t>Revelation 7:13-14</a:t>
            </a:r>
          </a:p>
          <a:p>
            <a:pPr algn="just"/>
            <a:r>
              <a:rPr lang="en-US" sz="2800" b="1" i="1" baseline="30000" dirty="0">
                <a:solidFill>
                  <a:srgbClr val="C00000"/>
                </a:solidFill>
                <a:latin typeface="Arial" panose="020B0604020202020204" pitchFamily="34" charset="0"/>
                <a:cs typeface="Arial" panose="020B0604020202020204" pitchFamily="34" charset="0"/>
              </a:rPr>
              <a:t>13</a:t>
            </a:r>
            <a:r>
              <a:rPr lang="en-US" sz="2800" b="1" i="1" dirty="0">
                <a:latin typeface="Arial" panose="020B0604020202020204" pitchFamily="34" charset="0"/>
                <a:cs typeface="Arial" panose="020B0604020202020204" pitchFamily="34" charset="0"/>
              </a:rPr>
              <a:t> And one of the </a:t>
            </a:r>
            <a:r>
              <a:rPr lang="en-US" sz="2800" b="1" i="1" dirty="0">
                <a:solidFill>
                  <a:srgbClr val="C00000"/>
                </a:solidFill>
                <a:latin typeface="Arial" panose="020B0604020202020204" pitchFamily="34" charset="0"/>
                <a:cs typeface="Arial" panose="020B0604020202020204" pitchFamily="34" charset="0"/>
              </a:rPr>
              <a:t>elders</a:t>
            </a:r>
            <a:r>
              <a:rPr lang="en-US" sz="2800" b="1" i="1" dirty="0">
                <a:latin typeface="Arial" panose="020B0604020202020204" pitchFamily="34" charset="0"/>
                <a:cs typeface="Arial" panose="020B0604020202020204" pitchFamily="34" charset="0"/>
              </a:rPr>
              <a:t> answered, saying unto me, What are these which are arrayed in white robes? and whence came they? </a:t>
            </a:r>
            <a:r>
              <a:rPr lang="en-US" sz="2800" b="1" i="1" baseline="30000" dirty="0">
                <a:solidFill>
                  <a:srgbClr val="C00000"/>
                </a:solidFill>
                <a:latin typeface="Arial" panose="020B0604020202020204" pitchFamily="34" charset="0"/>
                <a:cs typeface="Arial" panose="020B0604020202020204" pitchFamily="34" charset="0"/>
              </a:rPr>
              <a:t>14</a:t>
            </a:r>
            <a:r>
              <a:rPr lang="en-US" sz="2800" b="1" i="1" baseline="30000" dirty="0">
                <a:solidFill>
                  <a:srgbClr val="FF0000"/>
                </a:solidFill>
                <a:latin typeface="Arial" panose="020B0604020202020204" pitchFamily="34" charset="0"/>
                <a:cs typeface="Arial" panose="020B0604020202020204" pitchFamily="34" charset="0"/>
              </a:rPr>
              <a:t> </a:t>
            </a:r>
            <a:r>
              <a:rPr lang="en-US" sz="2800" b="1" i="1" dirty="0">
                <a:latin typeface="Arial" panose="020B0604020202020204" pitchFamily="34" charset="0"/>
                <a:cs typeface="Arial" panose="020B0604020202020204" pitchFamily="34" charset="0"/>
              </a:rPr>
              <a:t>And I said unto him, Sir, you know. And he said to me, These are they which came out of great </a:t>
            </a:r>
            <a:r>
              <a:rPr lang="en-US" sz="2800" b="1" i="1" dirty="0">
                <a:solidFill>
                  <a:srgbClr val="C00000"/>
                </a:solidFill>
                <a:latin typeface="Arial" panose="020B0604020202020204" pitchFamily="34" charset="0"/>
                <a:cs typeface="Arial" panose="020B0604020202020204" pitchFamily="34" charset="0"/>
              </a:rPr>
              <a:t>tribulation</a:t>
            </a:r>
            <a:r>
              <a:rPr lang="en-US" sz="2800" b="1" i="1" dirty="0">
                <a:latin typeface="Arial" panose="020B0604020202020204" pitchFamily="34" charset="0"/>
                <a:cs typeface="Arial" panose="020B0604020202020204" pitchFamily="34" charset="0"/>
              </a:rPr>
              <a:t>, and have </a:t>
            </a:r>
            <a:r>
              <a:rPr lang="en-US" sz="2800" b="1" i="1" dirty="0">
                <a:solidFill>
                  <a:srgbClr val="C00000"/>
                </a:solidFill>
                <a:latin typeface="Arial" panose="020B0604020202020204" pitchFamily="34" charset="0"/>
                <a:cs typeface="Arial" panose="020B0604020202020204" pitchFamily="34" charset="0"/>
              </a:rPr>
              <a:t>washed their robes, and made them white in the blood of the Lamb</a:t>
            </a:r>
            <a:r>
              <a:rPr lang="en-US" sz="2800" b="1" i="1" dirty="0">
                <a:latin typeface="Arial" panose="020B0604020202020204" pitchFamily="34" charset="0"/>
                <a:cs typeface="Arial" panose="020B0604020202020204" pitchFamily="34" charset="0"/>
              </a:rPr>
              <a:t>. </a:t>
            </a:r>
            <a:r>
              <a:rPr lang="en-US" sz="2800" b="1" i="1" baseline="30000" dirty="0">
                <a:solidFill>
                  <a:srgbClr val="C00000"/>
                </a:solidFill>
                <a:latin typeface="Arial" panose="020B0604020202020204" pitchFamily="34" charset="0"/>
                <a:cs typeface="Arial" panose="020B0604020202020204" pitchFamily="34" charset="0"/>
              </a:rPr>
              <a:t>15 </a:t>
            </a:r>
            <a:r>
              <a:rPr lang="en-US" sz="2800" b="1" i="1" dirty="0">
                <a:latin typeface="Arial" panose="020B0604020202020204" pitchFamily="34" charset="0"/>
                <a:cs typeface="Arial" panose="020B0604020202020204" pitchFamily="34" charset="0"/>
              </a:rPr>
              <a:t>Therefore are they before the throne of God, and serve him day and night in his temple: and he that sits on the throne shall dwell among them.</a:t>
            </a:r>
            <a:endParaRPr lang="en-US" sz="2800" b="1" i="1" baseline="300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5C94E171-3552-7CB4-4F5E-86EF506C26D4}"/>
              </a:ext>
            </a:extLst>
          </p:cNvPr>
          <p:cNvSpPr txBox="1"/>
          <p:nvPr/>
        </p:nvSpPr>
        <p:spPr>
          <a:xfrm>
            <a:off x="3754006" y="5448535"/>
            <a:ext cx="8107794" cy="1384995"/>
          </a:xfrm>
          <a:prstGeom prst="rect">
            <a:avLst/>
          </a:prstGeom>
          <a:noFill/>
          <a:ln>
            <a:noFill/>
          </a:ln>
        </p:spPr>
        <p:txBody>
          <a:bodyPr wrap="square">
            <a:spAutoFit/>
          </a:bodyPr>
          <a:lstStyle/>
          <a:p>
            <a:pPr algn="just"/>
            <a:r>
              <a:rPr lang="en-US" sz="2800" b="1" dirty="0">
                <a:latin typeface="Arial" panose="020B0604020202020204" pitchFamily="34" charset="0"/>
                <a:cs typeface="Arial" panose="020B0604020202020204" pitchFamily="34" charset="0"/>
              </a:rPr>
              <a:t>The souls of the Saints in the vision are from the tribulation.  They are wearing white robes washed in blood of Lamb.</a:t>
            </a:r>
          </a:p>
        </p:txBody>
      </p:sp>
      <p:sp>
        <p:nvSpPr>
          <p:cNvPr id="9" name="TextBox 8">
            <a:extLst>
              <a:ext uri="{FF2B5EF4-FFF2-40B4-BE49-F238E27FC236}">
                <a16:creationId xmlns:a16="http://schemas.microsoft.com/office/drawing/2014/main" id="{C4837037-4D6F-6A00-2D60-D90B482CD28D}"/>
              </a:ext>
            </a:extLst>
          </p:cNvPr>
          <p:cNvSpPr txBox="1"/>
          <p:nvPr/>
        </p:nvSpPr>
        <p:spPr>
          <a:xfrm>
            <a:off x="1082652" y="5448535"/>
            <a:ext cx="2778148" cy="523220"/>
          </a:xfrm>
          <a:prstGeom prst="rect">
            <a:avLst/>
          </a:prstGeom>
          <a:noFill/>
        </p:spPr>
        <p:txBody>
          <a:bodyPr wrap="square" rtlCol="0">
            <a:spAutoFit/>
          </a:bodyPr>
          <a:lstStyle/>
          <a:p>
            <a:r>
              <a:rPr lang="en-US" sz="2800" b="1" dirty="0">
                <a:solidFill>
                  <a:srgbClr val="C00000"/>
                </a:solidFill>
                <a:latin typeface="Arial" panose="020B0604020202020204" pitchFamily="34" charset="0"/>
                <a:cs typeface="Arial" panose="020B0604020202020204" pitchFamily="34" charset="0"/>
              </a:rPr>
              <a:t>Characteristic:</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5303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14</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Tribulation Characteristic # 5</a:t>
            </a:r>
          </a:p>
        </p:txBody>
      </p:sp>
      <p:sp>
        <p:nvSpPr>
          <p:cNvPr id="4" name="TextBox 3">
            <a:extLst>
              <a:ext uri="{FF2B5EF4-FFF2-40B4-BE49-F238E27FC236}">
                <a16:creationId xmlns:a16="http://schemas.microsoft.com/office/drawing/2014/main" id="{71EF867F-8EEC-BCAD-D2C6-046E4517D565}"/>
              </a:ext>
            </a:extLst>
          </p:cNvPr>
          <p:cNvSpPr txBox="1"/>
          <p:nvPr/>
        </p:nvSpPr>
        <p:spPr>
          <a:xfrm>
            <a:off x="-12700" y="608247"/>
            <a:ext cx="12198946" cy="3539430"/>
          </a:xfrm>
          <a:prstGeom prst="rect">
            <a:avLst/>
          </a:prstGeom>
          <a:solidFill>
            <a:srgbClr val="FFFF00"/>
          </a:solidFill>
          <a:ln>
            <a:solidFill>
              <a:schemeClr val="tx1"/>
            </a:solidFill>
          </a:ln>
        </p:spPr>
        <p:txBody>
          <a:bodyPr wrap="square" rtlCol="0">
            <a:spAutoFit/>
          </a:bodyPr>
          <a:lstStyle/>
          <a:p>
            <a:r>
              <a:rPr lang="en-US" sz="2800" b="1" u="sng" dirty="0">
                <a:solidFill>
                  <a:srgbClr val="C00000"/>
                </a:solidFill>
                <a:latin typeface="Arial" panose="020B0604020202020204" pitchFamily="34" charset="0"/>
                <a:cs typeface="Arial" panose="020B0604020202020204" pitchFamily="34" charset="0"/>
              </a:rPr>
              <a:t>Revelation 7:13-15</a:t>
            </a:r>
          </a:p>
          <a:p>
            <a:pPr algn="just"/>
            <a:r>
              <a:rPr lang="en-US" sz="2800" b="1" i="1" baseline="30000" dirty="0">
                <a:solidFill>
                  <a:srgbClr val="C00000"/>
                </a:solidFill>
                <a:latin typeface="Arial" panose="020B0604020202020204" pitchFamily="34" charset="0"/>
                <a:cs typeface="Arial" panose="020B0604020202020204" pitchFamily="34" charset="0"/>
              </a:rPr>
              <a:t>13</a:t>
            </a:r>
            <a:r>
              <a:rPr lang="en-US" sz="2800" b="1" i="1" dirty="0">
                <a:solidFill>
                  <a:srgbClr val="C00000"/>
                </a:solidFill>
                <a:latin typeface="Arial" panose="020B0604020202020204" pitchFamily="34" charset="0"/>
                <a:cs typeface="Arial" panose="020B0604020202020204" pitchFamily="34" charset="0"/>
              </a:rPr>
              <a:t> </a:t>
            </a:r>
            <a:r>
              <a:rPr lang="en-US" sz="2800" b="1" i="1" dirty="0">
                <a:latin typeface="Arial" panose="020B0604020202020204" pitchFamily="34" charset="0"/>
                <a:cs typeface="Arial" panose="020B0604020202020204" pitchFamily="34" charset="0"/>
              </a:rPr>
              <a:t>And one of the elders answered, saying unto me, What are these which are arrayed in white robes? and whence came they? </a:t>
            </a:r>
            <a:r>
              <a:rPr lang="en-US" sz="2800" b="1" i="1" baseline="30000" dirty="0">
                <a:solidFill>
                  <a:srgbClr val="C00000"/>
                </a:solidFill>
                <a:latin typeface="Arial" panose="020B0604020202020204" pitchFamily="34" charset="0"/>
                <a:cs typeface="Arial" panose="020B0604020202020204" pitchFamily="34" charset="0"/>
              </a:rPr>
              <a:t>14</a:t>
            </a:r>
            <a:r>
              <a:rPr lang="en-US" sz="2800" b="1" i="1" baseline="30000" dirty="0">
                <a:solidFill>
                  <a:srgbClr val="FF0000"/>
                </a:solidFill>
                <a:latin typeface="Arial" panose="020B0604020202020204" pitchFamily="34" charset="0"/>
                <a:cs typeface="Arial" panose="020B0604020202020204" pitchFamily="34" charset="0"/>
              </a:rPr>
              <a:t> </a:t>
            </a:r>
            <a:r>
              <a:rPr lang="en-US" sz="2800" b="1" i="1" dirty="0">
                <a:latin typeface="Arial" panose="020B0604020202020204" pitchFamily="34" charset="0"/>
                <a:cs typeface="Arial" panose="020B0604020202020204" pitchFamily="34" charset="0"/>
              </a:rPr>
              <a:t>And I said unto him, Sir, you know. And he said to me, These are they which came out of great tribulation, and have washed their robes, and made them white in the blood of the Lamb. </a:t>
            </a:r>
            <a:r>
              <a:rPr lang="en-US" sz="2800" b="1" i="1" baseline="30000" dirty="0">
                <a:solidFill>
                  <a:srgbClr val="C00000"/>
                </a:solidFill>
                <a:latin typeface="Arial" panose="020B0604020202020204" pitchFamily="34" charset="0"/>
                <a:cs typeface="Arial" panose="020B0604020202020204" pitchFamily="34" charset="0"/>
              </a:rPr>
              <a:t>15 </a:t>
            </a:r>
            <a:r>
              <a:rPr lang="en-US" sz="2800" b="1" i="1" dirty="0">
                <a:solidFill>
                  <a:srgbClr val="C00000"/>
                </a:solidFill>
                <a:latin typeface="Arial" panose="020B0604020202020204" pitchFamily="34" charset="0"/>
                <a:cs typeface="Arial" panose="020B0604020202020204" pitchFamily="34" charset="0"/>
              </a:rPr>
              <a:t>Therefore are they before the throne of God, and serve him day and night in his temple: and he that sits on the throne shall dwell among them.</a:t>
            </a:r>
          </a:p>
        </p:txBody>
      </p:sp>
      <p:sp>
        <p:nvSpPr>
          <p:cNvPr id="6" name="TextBox 5">
            <a:extLst>
              <a:ext uri="{FF2B5EF4-FFF2-40B4-BE49-F238E27FC236}">
                <a16:creationId xmlns:a16="http://schemas.microsoft.com/office/drawing/2014/main" id="{39379C7F-6116-8385-6F45-AE0B7E4B5E7F}"/>
              </a:ext>
            </a:extLst>
          </p:cNvPr>
          <p:cNvSpPr txBox="1"/>
          <p:nvPr/>
        </p:nvSpPr>
        <p:spPr>
          <a:xfrm>
            <a:off x="3754006" y="5448535"/>
            <a:ext cx="8400350" cy="1384995"/>
          </a:xfrm>
          <a:prstGeom prst="rect">
            <a:avLst/>
          </a:prstGeom>
          <a:noFill/>
          <a:ln>
            <a:noFill/>
          </a:ln>
        </p:spPr>
        <p:txBody>
          <a:bodyPr wrap="square">
            <a:spAutoFit/>
          </a:bodyPr>
          <a:lstStyle/>
          <a:p>
            <a:r>
              <a:rPr lang="en-US" sz="2800" b="1" dirty="0">
                <a:latin typeface="Arial" panose="020B0604020202020204" pitchFamily="34" charset="0"/>
                <a:cs typeface="Arial" panose="020B0604020202020204" pitchFamily="34" charset="0"/>
              </a:rPr>
              <a:t>Saints from the tribulation are in God’s Heavenly presence.  They </a:t>
            </a:r>
            <a:r>
              <a:rPr lang="en-US" sz="2800" b="1">
                <a:latin typeface="Arial" panose="020B0604020202020204" pitchFamily="34" charset="0"/>
                <a:cs typeface="Arial" panose="020B0604020202020204" pitchFamily="34" charset="0"/>
              </a:rPr>
              <a:t>are deceased</a:t>
            </a:r>
            <a:r>
              <a:rPr lang="en-US" sz="2800" b="1" dirty="0">
                <a:latin typeface="Arial" panose="020B0604020202020204" pitchFamily="34" charset="0"/>
                <a:cs typeface="Arial" panose="020B0604020202020204" pitchFamily="34" charset="0"/>
              </a:rPr>
              <a:t>.  (Paradise?)</a:t>
            </a:r>
          </a:p>
        </p:txBody>
      </p:sp>
      <p:sp>
        <p:nvSpPr>
          <p:cNvPr id="7" name="TextBox 6">
            <a:extLst>
              <a:ext uri="{FF2B5EF4-FFF2-40B4-BE49-F238E27FC236}">
                <a16:creationId xmlns:a16="http://schemas.microsoft.com/office/drawing/2014/main" id="{E8CA1642-09E5-7565-5B9C-50C8BDA408A0}"/>
              </a:ext>
            </a:extLst>
          </p:cNvPr>
          <p:cNvSpPr txBox="1"/>
          <p:nvPr/>
        </p:nvSpPr>
        <p:spPr>
          <a:xfrm>
            <a:off x="1082652" y="5448535"/>
            <a:ext cx="2778148" cy="523220"/>
          </a:xfrm>
          <a:prstGeom prst="rect">
            <a:avLst/>
          </a:prstGeom>
          <a:noFill/>
        </p:spPr>
        <p:txBody>
          <a:bodyPr wrap="square" rtlCol="0">
            <a:spAutoFit/>
          </a:bodyPr>
          <a:lstStyle/>
          <a:p>
            <a:r>
              <a:rPr lang="en-US" sz="2800" b="1" dirty="0">
                <a:solidFill>
                  <a:srgbClr val="C00000"/>
                </a:solidFill>
                <a:latin typeface="Arial" panose="020B0604020202020204" pitchFamily="34" charset="0"/>
                <a:cs typeface="Arial" panose="020B0604020202020204" pitchFamily="34" charset="0"/>
              </a:rPr>
              <a:t>Characteristic:</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3083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15</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Tribulation Characteristic # 6</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5F027A4-D06D-CD90-15AF-D564D5BDBD58}"/>
              </a:ext>
            </a:extLst>
          </p:cNvPr>
          <p:cNvSpPr txBox="1"/>
          <p:nvPr/>
        </p:nvSpPr>
        <p:spPr>
          <a:xfrm>
            <a:off x="-12700" y="616764"/>
            <a:ext cx="12204700" cy="3724096"/>
          </a:xfrm>
          <a:prstGeom prst="rect">
            <a:avLst/>
          </a:prstGeom>
          <a:solidFill>
            <a:srgbClr val="FFFF00"/>
          </a:solidFill>
          <a:ln>
            <a:solidFill>
              <a:schemeClr val="tx1"/>
            </a:solidFill>
          </a:ln>
        </p:spPr>
        <p:txBody>
          <a:bodyPr wrap="square" rtlCol="0">
            <a:spAutoFit/>
          </a:bodyPr>
          <a:lstStyle/>
          <a:p>
            <a:r>
              <a:rPr lang="en-US" sz="2800" b="1" u="sng" dirty="0">
                <a:solidFill>
                  <a:srgbClr val="C00000"/>
                </a:solidFill>
                <a:latin typeface="Arial" panose="020B0604020202020204" pitchFamily="34" charset="0"/>
                <a:cs typeface="Arial" panose="020B0604020202020204" pitchFamily="34" charset="0"/>
              </a:rPr>
              <a:t>Revelation 6:9-11</a:t>
            </a:r>
          </a:p>
          <a:p>
            <a:pPr algn="just"/>
            <a:r>
              <a:rPr lang="en-US" sz="2400" b="1" i="1" dirty="0">
                <a:solidFill>
                  <a:srgbClr val="C00000"/>
                </a:solidFill>
                <a:latin typeface="Arial" panose="020B0604020202020204" pitchFamily="34" charset="0"/>
                <a:cs typeface="Arial" panose="020B0604020202020204" pitchFamily="34" charset="0"/>
              </a:rPr>
              <a:t> </a:t>
            </a:r>
            <a:r>
              <a:rPr lang="en-US" sz="2600" b="1" i="1" baseline="30000" dirty="0">
                <a:solidFill>
                  <a:srgbClr val="C00000"/>
                </a:solidFill>
                <a:latin typeface="Arial" panose="020B0604020202020204" pitchFamily="34" charset="0"/>
                <a:cs typeface="Arial" panose="020B0604020202020204" pitchFamily="34" charset="0"/>
              </a:rPr>
              <a:t>9 </a:t>
            </a:r>
            <a:r>
              <a:rPr lang="en-US" sz="2600" b="1" i="1" dirty="0">
                <a:latin typeface="Arial" panose="020B0604020202020204" pitchFamily="34" charset="0"/>
                <a:cs typeface="Arial" panose="020B0604020202020204" pitchFamily="34" charset="0"/>
              </a:rPr>
              <a:t>When He opened the fifth seal, I saw</a:t>
            </a:r>
            <a:r>
              <a:rPr lang="en-US" sz="2600" b="1" i="1" dirty="0">
                <a:solidFill>
                  <a:srgbClr val="7030A0"/>
                </a:solidFill>
                <a:latin typeface="Arial" panose="020B0604020202020204" pitchFamily="34" charset="0"/>
                <a:cs typeface="Arial" panose="020B0604020202020204" pitchFamily="34" charset="0"/>
              </a:rPr>
              <a:t> </a:t>
            </a:r>
            <a:r>
              <a:rPr lang="en-US" sz="2600" b="1" i="1" dirty="0">
                <a:solidFill>
                  <a:srgbClr val="C00000"/>
                </a:solidFill>
                <a:latin typeface="Arial" panose="020B0604020202020204" pitchFamily="34" charset="0"/>
                <a:cs typeface="Arial" panose="020B0604020202020204" pitchFamily="34" charset="0"/>
              </a:rPr>
              <a:t>under the altar </a:t>
            </a:r>
            <a:r>
              <a:rPr lang="en-US" sz="2600" b="1" i="1" dirty="0">
                <a:latin typeface="Arial" panose="020B0604020202020204" pitchFamily="34" charset="0"/>
                <a:cs typeface="Arial" panose="020B0604020202020204" pitchFamily="34" charset="0"/>
              </a:rPr>
              <a:t>the souls of those who had been slain for the word of God and for the testimony which they held.</a:t>
            </a:r>
            <a:r>
              <a:rPr lang="en-US" sz="2600" b="1" i="1" dirty="0">
                <a:solidFill>
                  <a:srgbClr val="C00000"/>
                </a:solidFill>
                <a:latin typeface="Arial" panose="020B0604020202020204" pitchFamily="34" charset="0"/>
                <a:cs typeface="Arial" panose="020B0604020202020204" pitchFamily="34" charset="0"/>
              </a:rPr>
              <a:t> </a:t>
            </a:r>
            <a:r>
              <a:rPr lang="en-US" sz="2600" b="1" i="1" baseline="30000" dirty="0">
                <a:solidFill>
                  <a:srgbClr val="C00000"/>
                </a:solidFill>
                <a:latin typeface="Arial" panose="020B0604020202020204" pitchFamily="34" charset="0"/>
                <a:cs typeface="Arial" panose="020B0604020202020204" pitchFamily="34" charset="0"/>
              </a:rPr>
              <a:t>10</a:t>
            </a:r>
            <a:r>
              <a:rPr lang="en-US" sz="2600" b="1" i="1" dirty="0">
                <a:solidFill>
                  <a:srgbClr val="C00000"/>
                </a:solidFill>
                <a:latin typeface="Arial" panose="020B0604020202020204" pitchFamily="34" charset="0"/>
                <a:cs typeface="Arial" panose="020B0604020202020204" pitchFamily="34" charset="0"/>
              </a:rPr>
              <a:t> </a:t>
            </a:r>
            <a:r>
              <a:rPr lang="en-US" sz="2600" b="1" i="1" dirty="0">
                <a:latin typeface="Arial" panose="020B0604020202020204" pitchFamily="34" charset="0"/>
                <a:cs typeface="Arial" panose="020B0604020202020204" pitchFamily="34" charset="0"/>
              </a:rPr>
              <a:t>And they cried with a loud voice, saying, “</a:t>
            </a:r>
            <a:r>
              <a:rPr lang="en-US" sz="2600" b="1" i="1" dirty="0">
                <a:solidFill>
                  <a:srgbClr val="C00000"/>
                </a:solidFill>
                <a:latin typeface="Arial" panose="020B0604020202020204" pitchFamily="34" charset="0"/>
                <a:cs typeface="Arial" panose="020B0604020202020204" pitchFamily="34" charset="0"/>
              </a:rPr>
              <a:t>How long, O Lord, holy and true, until You judge and </a:t>
            </a:r>
            <a:r>
              <a:rPr lang="en-US" sz="2600" b="1" i="1" u="sng" dirty="0">
                <a:solidFill>
                  <a:srgbClr val="C00000"/>
                </a:solidFill>
                <a:latin typeface="Arial" panose="020B0604020202020204" pitchFamily="34" charset="0"/>
                <a:cs typeface="Arial" panose="020B0604020202020204" pitchFamily="34" charset="0"/>
              </a:rPr>
              <a:t>avenge our blood </a:t>
            </a:r>
            <a:r>
              <a:rPr lang="en-US" sz="2600" b="1" i="1" dirty="0">
                <a:solidFill>
                  <a:srgbClr val="C00000"/>
                </a:solidFill>
                <a:latin typeface="Arial" panose="020B0604020202020204" pitchFamily="34" charset="0"/>
                <a:cs typeface="Arial" panose="020B0604020202020204" pitchFamily="34" charset="0"/>
              </a:rPr>
              <a:t>on those who </a:t>
            </a:r>
            <a:r>
              <a:rPr lang="en-US" sz="2600" b="1" i="1" u="sng" dirty="0">
                <a:solidFill>
                  <a:srgbClr val="C00000"/>
                </a:solidFill>
                <a:latin typeface="Arial" panose="020B0604020202020204" pitchFamily="34" charset="0"/>
                <a:cs typeface="Arial" panose="020B0604020202020204" pitchFamily="34" charset="0"/>
              </a:rPr>
              <a:t>dwell on the earth</a:t>
            </a:r>
            <a:r>
              <a:rPr lang="en-US" sz="2600" b="1" i="1" dirty="0">
                <a:solidFill>
                  <a:srgbClr val="C00000"/>
                </a:solidFill>
                <a:latin typeface="Arial" panose="020B0604020202020204" pitchFamily="34" charset="0"/>
                <a:cs typeface="Arial" panose="020B0604020202020204" pitchFamily="34" charset="0"/>
              </a:rPr>
              <a:t>?</a:t>
            </a:r>
            <a:r>
              <a:rPr lang="en-US" sz="2600" b="1" i="1" dirty="0">
                <a:latin typeface="Arial" panose="020B0604020202020204" pitchFamily="34" charset="0"/>
                <a:cs typeface="Arial" panose="020B0604020202020204" pitchFamily="34" charset="0"/>
              </a:rPr>
              <a:t>” </a:t>
            </a:r>
            <a:r>
              <a:rPr lang="en-US" sz="2600" b="1" i="1" baseline="30000" dirty="0">
                <a:solidFill>
                  <a:srgbClr val="C00000"/>
                </a:solidFill>
                <a:latin typeface="Arial" panose="020B0604020202020204" pitchFamily="34" charset="0"/>
                <a:cs typeface="Arial" panose="020B0604020202020204" pitchFamily="34" charset="0"/>
              </a:rPr>
              <a:t>11</a:t>
            </a:r>
            <a:r>
              <a:rPr lang="en-US" sz="2600" b="1" i="1" dirty="0">
                <a:solidFill>
                  <a:srgbClr val="FF0000"/>
                </a:solidFill>
                <a:latin typeface="Arial" panose="020B0604020202020204" pitchFamily="34" charset="0"/>
                <a:cs typeface="Arial" panose="020B0604020202020204" pitchFamily="34" charset="0"/>
              </a:rPr>
              <a:t> </a:t>
            </a:r>
            <a:r>
              <a:rPr lang="en-US" sz="2600" b="1" i="1" dirty="0">
                <a:solidFill>
                  <a:srgbClr val="C00000"/>
                </a:solidFill>
                <a:latin typeface="Arial" panose="020B0604020202020204" pitchFamily="34" charset="0"/>
                <a:cs typeface="Arial" panose="020B0604020202020204" pitchFamily="34" charset="0"/>
              </a:rPr>
              <a:t>Then a </a:t>
            </a:r>
            <a:r>
              <a:rPr lang="en-US" sz="2600" b="1" i="1" u="sng" dirty="0">
                <a:solidFill>
                  <a:srgbClr val="C00000"/>
                </a:solidFill>
                <a:latin typeface="Arial" panose="020B0604020202020204" pitchFamily="34" charset="0"/>
                <a:cs typeface="Arial" panose="020B0604020202020204" pitchFamily="34" charset="0"/>
              </a:rPr>
              <a:t>white robe</a:t>
            </a:r>
            <a:r>
              <a:rPr lang="en-US" sz="2600" b="1" i="1" dirty="0">
                <a:solidFill>
                  <a:srgbClr val="C00000"/>
                </a:solidFill>
                <a:latin typeface="Arial" panose="020B0604020202020204" pitchFamily="34" charset="0"/>
                <a:cs typeface="Arial" panose="020B0604020202020204" pitchFamily="34" charset="0"/>
              </a:rPr>
              <a:t> was given to each of them; </a:t>
            </a:r>
            <a:r>
              <a:rPr lang="en-US" sz="2600" b="1" i="1" dirty="0">
                <a:latin typeface="Arial" panose="020B0604020202020204" pitchFamily="34" charset="0"/>
                <a:cs typeface="Arial" panose="020B0604020202020204" pitchFamily="34" charset="0"/>
              </a:rPr>
              <a:t>and it was said to them that they should rest a little while longer, until both the number of their fellow servants and their brethren, </a:t>
            </a:r>
            <a:r>
              <a:rPr lang="en-US" sz="2600" b="1" i="1" dirty="0">
                <a:solidFill>
                  <a:srgbClr val="0070C0"/>
                </a:solidFill>
                <a:latin typeface="Arial" panose="020B0604020202020204" pitchFamily="34" charset="0"/>
                <a:cs typeface="Arial" panose="020B0604020202020204" pitchFamily="34" charset="0"/>
              </a:rPr>
              <a:t>who would be killed as they were</a:t>
            </a:r>
            <a:r>
              <a:rPr lang="en-US" sz="2600" b="1" i="1" dirty="0">
                <a:latin typeface="Arial" panose="020B0604020202020204" pitchFamily="34" charset="0"/>
                <a:cs typeface="Arial" panose="020B0604020202020204" pitchFamily="34" charset="0"/>
              </a:rPr>
              <a:t>, was completed. </a:t>
            </a:r>
          </a:p>
        </p:txBody>
      </p:sp>
      <p:sp>
        <p:nvSpPr>
          <p:cNvPr id="6" name="TextBox 5">
            <a:extLst>
              <a:ext uri="{FF2B5EF4-FFF2-40B4-BE49-F238E27FC236}">
                <a16:creationId xmlns:a16="http://schemas.microsoft.com/office/drawing/2014/main" id="{67B5964A-75DB-4927-0600-B4B5E943B451}"/>
              </a:ext>
            </a:extLst>
          </p:cNvPr>
          <p:cNvSpPr txBox="1"/>
          <p:nvPr/>
        </p:nvSpPr>
        <p:spPr>
          <a:xfrm>
            <a:off x="3754005" y="5448535"/>
            <a:ext cx="8400351" cy="1384995"/>
          </a:xfrm>
          <a:prstGeom prst="rect">
            <a:avLst/>
          </a:prstGeom>
          <a:noFill/>
          <a:ln>
            <a:noFill/>
          </a:ln>
        </p:spPr>
        <p:txBody>
          <a:bodyPr wrap="square">
            <a:spAutoFit/>
          </a:bodyPr>
          <a:lstStyle/>
          <a:p>
            <a:r>
              <a:rPr lang="en-US" sz="2800" b="1" dirty="0">
                <a:latin typeface="Arial" panose="020B0604020202020204" pitchFamily="34" charset="0"/>
                <a:cs typeface="Arial" panose="020B0604020202020204" pitchFamily="34" charset="0"/>
              </a:rPr>
              <a:t>Saints died in the tribulation and are asking God to avenge their blood against some people who are still alive on earth.  </a:t>
            </a:r>
          </a:p>
        </p:txBody>
      </p:sp>
      <p:sp>
        <p:nvSpPr>
          <p:cNvPr id="7" name="TextBox 6">
            <a:extLst>
              <a:ext uri="{FF2B5EF4-FFF2-40B4-BE49-F238E27FC236}">
                <a16:creationId xmlns:a16="http://schemas.microsoft.com/office/drawing/2014/main" id="{0AB5582F-A26A-4B08-82C4-D05A790F957E}"/>
              </a:ext>
            </a:extLst>
          </p:cNvPr>
          <p:cNvSpPr txBox="1"/>
          <p:nvPr/>
        </p:nvSpPr>
        <p:spPr>
          <a:xfrm>
            <a:off x="1082652" y="5448535"/>
            <a:ext cx="2778148" cy="523220"/>
          </a:xfrm>
          <a:prstGeom prst="rect">
            <a:avLst/>
          </a:prstGeom>
          <a:noFill/>
        </p:spPr>
        <p:txBody>
          <a:bodyPr wrap="square" rtlCol="0">
            <a:spAutoFit/>
          </a:bodyPr>
          <a:lstStyle/>
          <a:p>
            <a:r>
              <a:rPr lang="en-US" sz="2800" b="1" dirty="0">
                <a:solidFill>
                  <a:srgbClr val="C00000"/>
                </a:solidFill>
                <a:latin typeface="Arial" panose="020B0604020202020204" pitchFamily="34" charset="0"/>
                <a:cs typeface="Arial" panose="020B0604020202020204" pitchFamily="34" charset="0"/>
              </a:rPr>
              <a:t>Characteristic:</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4837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16</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Tribulation Characteristic # 7</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4631340-B3C4-FB1E-88BB-978419F080AE}"/>
              </a:ext>
            </a:extLst>
          </p:cNvPr>
          <p:cNvSpPr txBox="1"/>
          <p:nvPr/>
        </p:nvSpPr>
        <p:spPr>
          <a:xfrm>
            <a:off x="-12700" y="616655"/>
            <a:ext cx="12204700" cy="2677656"/>
          </a:xfrm>
          <a:prstGeom prst="rect">
            <a:avLst/>
          </a:prstGeom>
          <a:solidFill>
            <a:srgbClr val="FFFF00"/>
          </a:solidFill>
          <a:ln>
            <a:solidFill>
              <a:schemeClr val="tx1"/>
            </a:solidFill>
          </a:ln>
        </p:spPr>
        <p:txBody>
          <a:bodyPr wrap="square" rtlCol="0">
            <a:spAutoFit/>
          </a:bodyPr>
          <a:lstStyle/>
          <a:p>
            <a:r>
              <a:rPr lang="en-US" sz="2800" b="1" u="sng" dirty="0">
                <a:solidFill>
                  <a:srgbClr val="C00000"/>
                </a:solidFill>
                <a:latin typeface="Arial" panose="020B0604020202020204" pitchFamily="34" charset="0"/>
                <a:cs typeface="Arial" panose="020B0604020202020204" pitchFamily="34" charset="0"/>
              </a:rPr>
              <a:t>Revelation 20:4 </a:t>
            </a:r>
          </a:p>
          <a:p>
            <a:pPr algn="just"/>
            <a:r>
              <a:rPr lang="en-US" sz="2800" b="1" i="1" baseline="30000" dirty="0">
                <a:solidFill>
                  <a:srgbClr val="C00000"/>
                </a:solidFill>
                <a:latin typeface="Arial" panose="020B0604020202020204" pitchFamily="34" charset="0"/>
                <a:cs typeface="Arial" panose="020B0604020202020204" pitchFamily="34" charset="0"/>
              </a:rPr>
              <a:t>4</a:t>
            </a:r>
            <a:r>
              <a:rPr lang="en-US" sz="2800" b="1" i="1" dirty="0">
                <a:solidFill>
                  <a:srgbClr val="C00000"/>
                </a:solidFill>
                <a:latin typeface="Arial" panose="020B0604020202020204" pitchFamily="34" charset="0"/>
                <a:cs typeface="Arial" panose="020B0604020202020204" pitchFamily="34" charset="0"/>
              </a:rPr>
              <a:t> </a:t>
            </a:r>
            <a:r>
              <a:rPr lang="en-US" sz="2800" b="1" i="1" dirty="0">
                <a:latin typeface="Arial" panose="020B0604020202020204" pitchFamily="34" charset="0"/>
                <a:cs typeface="Arial" panose="020B0604020202020204" pitchFamily="34" charset="0"/>
              </a:rPr>
              <a:t>And I saw thrones, and they sat upon them, and judgment was given unto them: and I saw the souls of them that were </a:t>
            </a:r>
            <a:r>
              <a:rPr lang="en-US" sz="2800" b="1" i="1" dirty="0">
                <a:solidFill>
                  <a:srgbClr val="C00000"/>
                </a:solidFill>
                <a:latin typeface="Arial" panose="020B0604020202020204" pitchFamily="34" charset="0"/>
                <a:cs typeface="Arial" panose="020B0604020202020204" pitchFamily="34" charset="0"/>
              </a:rPr>
              <a:t>beheaded</a:t>
            </a:r>
            <a:r>
              <a:rPr lang="en-US" sz="2800" b="1" i="1" dirty="0">
                <a:solidFill>
                  <a:srgbClr val="002060"/>
                </a:solidFill>
                <a:latin typeface="Arial" panose="020B0604020202020204" pitchFamily="34" charset="0"/>
                <a:cs typeface="Arial" panose="020B0604020202020204" pitchFamily="34" charset="0"/>
              </a:rPr>
              <a:t> </a:t>
            </a:r>
            <a:r>
              <a:rPr lang="en-US" sz="2800" b="1" i="1" dirty="0">
                <a:latin typeface="Arial" panose="020B0604020202020204" pitchFamily="34" charset="0"/>
                <a:cs typeface="Arial" panose="020B0604020202020204" pitchFamily="34" charset="0"/>
              </a:rPr>
              <a:t>for the witness of Jesus, and for the word of God, and which had </a:t>
            </a:r>
            <a:r>
              <a:rPr lang="en-US" sz="2800" b="1" i="1" u="sng" dirty="0">
                <a:latin typeface="Arial" panose="020B0604020202020204" pitchFamily="34" charset="0"/>
                <a:cs typeface="Arial" panose="020B0604020202020204" pitchFamily="34" charset="0"/>
              </a:rPr>
              <a:t>not worshipped the beast</a:t>
            </a:r>
            <a:r>
              <a:rPr lang="en-US" sz="2800" b="1" i="1" dirty="0">
                <a:latin typeface="Arial" panose="020B0604020202020204" pitchFamily="34" charset="0"/>
                <a:cs typeface="Arial" panose="020B0604020202020204" pitchFamily="34" charset="0"/>
              </a:rPr>
              <a:t>, </a:t>
            </a:r>
            <a:r>
              <a:rPr lang="en-US" sz="2800" b="1" i="1" u="sng" dirty="0">
                <a:latin typeface="Arial" panose="020B0604020202020204" pitchFamily="34" charset="0"/>
                <a:cs typeface="Arial" panose="020B0604020202020204" pitchFamily="34" charset="0"/>
              </a:rPr>
              <a:t>neither his image</a:t>
            </a:r>
            <a:r>
              <a:rPr lang="en-US" sz="2800" b="1" i="1" dirty="0">
                <a:latin typeface="Arial" panose="020B0604020202020204" pitchFamily="34" charset="0"/>
                <a:cs typeface="Arial" panose="020B0604020202020204" pitchFamily="34" charset="0"/>
              </a:rPr>
              <a:t>, </a:t>
            </a:r>
            <a:r>
              <a:rPr lang="en-US" sz="2800" b="1" i="1" u="sng" dirty="0">
                <a:latin typeface="Arial" panose="020B0604020202020204" pitchFamily="34" charset="0"/>
                <a:cs typeface="Arial" panose="020B0604020202020204" pitchFamily="34" charset="0"/>
              </a:rPr>
              <a:t>neither had received his mark</a:t>
            </a:r>
            <a:r>
              <a:rPr lang="en-US" sz="2800" b="1" i="1" dirty="0">
                <a:latin typeface="Arial" panose="020B0604020202020204" pitchFamily="34" charset="0"/>
                <a:cs typeface="Arial" panose="020B0604020202020204" pitchFamily="34" charset="0"/>
              </a:rPr>
              <a:t> upon their foreheads, or in their hands. . . .</a:t>
            </a:r>
          </a:p>
        </p:txBody>
      </p:sp>
      <p:sp>
        <p:nvSpPr>
          <p:cNvPr id="6" name="TextBox 5">
            <a:extLst>
              <a:ext uri="{FF2B5EF4-FFF2-40B4-BE49-F238E27FC236}">
                <a16:creationId xmlns:a16="http://schemas.microsoft.com/office/drawing/2014/main" id="{40C778F2-F529-802C-DAA6-8D4481935F9F}"/>
              </a:ext>
            </a:extLst>
          </p:cNvPr>
          <p:cNvSpPr txBox="1"/>
          <p:nvPr/>
        </p:nvSpPr>
        <p:spPr>
          <a:xfrm>
            <a:off x="3754006" y="5448535"/>
            <a:ext cx="8400350" cy="1384995"/>
          </a:xfrm>
          <a:prstGeom prst="rect">
            <a:avLst/>
          </a:prstGeom>
          <a:noFill/>
          <a:ln>
            <a:noFill/>
          </a:ln>
        </p:spPr>
        <p:txBody>
          <a:bodyPr wrap="square">
            <a:spAutoFit/>
          </a:bodyPr>
          <a:lstStyle/>
          <a:p>
            <a:r>
              <a:rPr lang="en-US" sz="2800" b="1" dirty="0">
                <a:latin typeface="Arial" panose="020B0604020202020204" pitchFamily="34" charset="0"/>
                <a:cs typeface="Arial" panose="020B0604020202020204" pitchFamily="34" charset="0"/>
              </a:rPr>
              <a:t>Saints in tribulation were murdered / beheaded because they refused to worship “the beast and his image’. </a:t>
            </a:r>
          </a:p>
        </p:txBody>
      </p:sp>
      <p:sp>
        <p:nvSpPr>
          <p:cNvPr id="7" name="TextBox 6">
            <a:extLst>
              <a:ext uri="{FF2B5EF4-FFF2-40B4-BE49-F238E27FC236}">
                <a16:creationId xmlns:a16="http://schemas.microsoft.com/office/drawing/2014/main" id="{5D483AA7-AE67-7634-9833-AAB814ECB783}"/>
              </a:ext>
            </a:extLst>
          </p:cNvPr>
          <p:cNvSpPr txBox="1"/>
          <p:nvPr/>
        </p:nvSpPr>
        <p:spPr>
          <a:xfrm>
            <a:off x="1082652" y="5448535"/>
            <a:ext cx="2778148" cy="523220"/>
          </a:xfrm>
          <a:prstGeom prst="rect">
            <a:avLst/>
          </a:prstGeom>
          <a:noFill/>
        </p:spPr>
        <p:txBody>
          <a:bodyPr wrap="square" rtlCol="0">
            <a:spAutoFit/>
          </a:bodyPr>
          <a:lstStyle/>
          <a:p>
            <a:r>
              <a:rPr lang="en-US" sz="2800" b="1" dirty="0">
                <a:solidFill>
                  <a:srgbClr val="C00000"/>
                </a:solidFill>
                <a:latin typeface="Arial" panose="020B0604020202020204" pitchFamily="34" charset="0"/>
                <a:cs typeface="Arial" panose="020B0604020202020204" pitchFamily="34" charset="0"/>
              </a:rPr>
              <a:t>Characteristic:</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0721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17</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Tribulation Characteristic Bonus</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9D129B0-65EC-7BAD-62C3-950D9EF9347D}"/>
              </a:ext>
            </a:extLst>
          </p:cNvPr>
          <p:cNvSpPr txBox="1"/>
          <p:nvPr/>
        </p:nvSpPr>
        <p:spPr>
          <a:xfrm>
            <a:off x="-12700" y="3135985"/>
            <a:ext cx="12198946" cy="3108543"/>
          </a:xfrm>
          <a:prstGeom prst="rect">
            <a:avLst/>
          </a:prstGeom>
          <a:solidFill>
            <a:srgbClr val="FFFF00"/>
          </a:solidFill>
          <a:ln>
            <a:solidFill>
              <a:schemeClr val="tx1"/>
            </a:solidFill>
          </a:ln>
        </p:spPr>
        <p:txBody>
          <a:bodyPr wrap="square" rtlCol="0">
            <a:spAutoFit/>
          </a:bodyPr>
          <a:lstStyle/>
          <a:p>
            <a:pPr algn="just"/>
            <a:r>
              <a:rPr lang="en-US" sz="2800" b="1" u="sng" dirty="0">
                <a:solidFill>
                  <a:srgbClr val="C00000"/>
                </a:solidFill>
                <a:latin typeface="Arial" panose="020B0604020202020204" pitchFamily="34" charset="0"/>
                <a:cs typeface="Arial" panose="020B0604020202020204" pitchFamily="34" charset="0"/>
              </a:rPr>
              <a:t>Revelation 19:1-2</a:t>
            </a:r>
          </a:p>
          <a:p>
            <a:pPr algn="just"/>
            <a:r>
              <a:rPr lang="en-US" sz="2800" b="1" baseline="30000" dirty="0">
                <a:solidFill>
                  <a:srgbClr val="C00000"/>
                </a:solidFill>
                <a:latin typeface="Arial" panose="020B0604020202020204" pitchFamily="34" charset="0"/>
                <a:cs typeface="Arial" panose="020B0604020202020204" pitchFamily="34" charset="0"/>
              </a:rPr>
              <a:t>1</a:t>
            </a:r>
            <a:r>
              <a:rPr lang="en-US" sz="2800" b="1" baseline="30000" dirty="0">
                <a:latin typeface="Arial" panose="020B0604020202020204" pitchFamily="34" charset="0"/>
                <a:cs typeface="Arial" panose="020B0604020202020204" pitchFamily="34" charset="0"/>
              </a:rPr>
              <a:t>  </a:t>
            </a:r>
            <a:r>
              <a:rPr lang="en-US" sz="2800" b="1" i="1" dirty="0">
                <a:latin typeface="Arial" panose="020B0604020202020204" pitchFamily="34" charset="0"/>
                <a:cs typeface="Arial" panose="020B0604020202020204" pitchFamily="34" charset="0"/>
              </a:rPr>
              <a:t>After these things I heard a loud voice of a great multitude in heaven, saying, “Alleluia! Salvation and glory and honor and power belong to the Lord our God! </a:t>
            </a:r>
          </a:p>
          <a:p>
            <a:pPr algn="just"/>
            <a:r>
              <a:rPr lang="en-US" sz="2800" b="1" baseline="30000" dirty="0">
                <a:solidFill>
                  <a:srgbClr val="C00000"/>
                </a:solidFill>
                <a:latin typeface="Arial" panose="020B0604020202020204" pitchFamily="34" charset="0"/>
                <a:cs typeface="Arial" panose="020B0604020202020204" pitchFamily="34" charset="0"/>
              </a:rPr>
              <a:t>2</a:t>
            </a:r>
            <a:r>
              <a:rPr lang="en-US" sz="2800" b="1" i="1" baseline="30000" dirty="0">
                <a:latin typeface="Arial" panose="020B0604020202020204" pitchFamily="34" charset="0"/>
                <a:cs typeface="Arial" panose="020B0604020202020204" pitchFamily="34" charset="0"/>
              </a:rPr>
              <a:t>  </a:t>
            </a:r>
            <a:r>
              <a:rPr lang="en-US" sz="2800" b="1" i="1" dirty="0">
                <a:latin typeface="Arial" panose="020B0604020202020204" pitchFamily="34" charset="0"/>
                <a:cs typeface="Arial" panose="020B0604020202020204" pitchFamily="34" charset="0"/>
              </a:rPr>
              <a:t>For true and righteous are His judgments, because He has judged the great harlot who corrupted the earth with her fornication; and He has </a:t>
            </a:r>
            <a:r>
              <a:rPr lang="en-US" sz="2800" b="1" i="1" dirty="0">
                <a:solidFill>
                  <a:srgbClr val="C00000"/>
                </a:solidFill>
                <a:latin typeface="Arial" panose="020B0604020202020204" pitchFamily="34" charset="0"/>
                <a:cs typeface="Arial" panose="020B0604020202020204" pitchFamily="34" charset="0"/>
              </a:rPr>
              <a:t>avenged on her the blood of His servants shed by her.</a:t>
            </a:r>
            <a:r>
              <a:rPr lang="en-US" sz="2800" b="1" i="1" dirty="0">
                <a:latin typeface="Arial" panose="020B0604020202020204" pitchFamily="34" charset="0"/>
                <a:cs typeface="Arial" panose="020B0604020202020204" pitchFamily="34" charset="0"/>
              </a:rPr>
              <a:t>”</a:t>
            </a:r>
            <a:endParaRPr lang="en-US" sz="2800" b="1" i="1" dirty="0">
              <a:solidFill>
                <a:srgbClr val="00B050"/>
              </a:solidFill>
              <a:latin typeface="Arial" panose="020B0604020202020204" pitchFamily="34" charset="0"/>
              <a:cs typeface="Arial" panose="020B0604020202020204" pitchFamily="34" charset="0"/>
            </a:endParaRPr>
          </a:p>
        </p:txBody>
      </p:sp>
      <p:pic>
        <p:nvPicPr>
          <p:cNvPr id="5" name="Picture 8" descr="Bonus Images – Browse 197,191 Stock Photos, Vectors, and Video | Adobe Stock">
            <a:extLst>
              <a:ext uri="{FF2B5EF4-FFF2-40B4-BE49-F238E27FC236}">
                <a16:creationId xmlns:a16="http://schemas.microsoft.com/office/drawing/2014/main" id="{5144AE8A-2E2F-8406-500C-59D0D3A9ED98}"/>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4469" b="23114"/>
          <a:stretch/>
        </p:blipFill>
        <p:spPr bwMode="auto">
          <a:xfrm>
            <a:off x="3757612" y="742881"/>
            <a:ext cx="4676775" cy="214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4852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4A1F5C9E-F7CD-8172-CF84-7754403DCFC7}"/>
              </a:ext>
            </a:extLst>
          </p:cNvPr>
          <p:cNvGrpSpPr/>
          <p:nvPr/>
        </p:nvGrpSpPr>
        <p:grpSpPr>
          <a:xfrm>
            <a:off x="10341527" y="1282567"/>
            <a:ext cx="484865" cy="5066871"/>
            <a:chOff x="2207418" y="1231016"/>
            <a:chExt cx="484865" cy="5066871"/>
          </a:xfrm>
        </p:grpSpPr>
        <p:grpSp>
          <p:nvGrpSpPr>
            <p:cNvPr id="142" name="Group 141">
              <a:extLst>
                <a:ext uri="{FF2B5EF4-FFF2-40B4-BE49-F238E27FC236}">
                  <a16:creationId xmlns:a16="http://schemas.microsoft.com/office/drawing/2014/main" id="{B5A53818-BF78-5106-3F73-A817ECA37364}"/>
                </a:ext>
              </a:extLst>
            </p:cNvPr>
            <p:cNvGrpSpPr/>
            <p:nvPr/>
          </p:nvGrpSpPr>
          <p:grpSpPr>
            <a:xfrm>
              <a:off x="2207418" y="1231016"/>
              <a:ext cx="484865" cy="728503"/>
              <a:chOff x="296897" y="1231444"/>
              <a:chExt cx="484865" cy="728503"/>
            </a:xfrm>
            <a:solidFill>
              <a:srgbClr val="92D050"/>
            </a:solidFill>
          </p:grpSpPr>
          <p:sp>
            <p:nvSpPr>
              <p:cNvPr id="161" name="Rectangle 160">
                <a:extLst>
                  <a:ext uri="{FF2B5EF4-FFF2-40B4-BE49-F238E27FC236}">
                    <a16:creationId xmlns:a16="http://schemas.microsoft.com/office/drawing/2014/main" id="{69FF3BB6-5AA5-540F-8252-19E1A2DD1947}"/>
                  </a:ext>
                </a:extLst>
              </p:cNvPr>
              <p:cNvSpPr/>
              <p:nvPr/>
            </p:nvSpPr>
            <p:spPr>
              <a:xfrm>
                <a:off x="296897" y="1231444"/>
                <a:ext cx="484865" cy="728503"/>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a:extLst>
                  <a:ext uri="{FF2B5EF4-FFF2-40B4-BE49-F238E27FC236}">
                    <a16:creationId xmlns:a16="http://schemas.microsoft.com/office/drawing/2014/main" id="{CC9F3340-4642-68D0-B74D-0C6479C672BC}"/>
                  </a:ext>
                </a:extLst>
              </p:cNvPr>
              <p:cNvSpPr/>
              <p:nvPr/>
            </p:nvSpPr>
            <p:spPr>
              <a:xfrm>
                <a:off x="296897" y="1334085"/>
                <a:ext cx="484865" cy="523220"/>
              </a:xfrm>
              <a:prstGeom prst="rect">
                <a:avLst/>
              </a:prstGeom>
              <a:grpFill/>
              <a:ln>
                <a:noFill/>
              </a:ln>
            </p:spPr>
            <p:txBody>
              <a:bodyPr wrap="square">
                <a:spAutoFit/>
              </a:bodyPr>
              <a:lstStyle/>
              <a:p>
                <a:pPr lvl="0" algn="ctr"/>
                <a:r>
                  <a:rPr lang="en-US" sz="2800" b="1" dirty="0">
                    <a:latin typeface="Arial" panose="020B0604020202020204" pitchFamily="34" charset="0"/>
                    <a:cs typeface="Arial" panose="020B0604020202020204" pitchFamily="34" charset="0"/>
                  </a:rPr>
                  <a:t>Y</a:t>
                </a:r>
              </a:p>
            </p:txBody>
          </p:sp>
        </p:grpSp>
        <p:grpSp>
          <p:nvGrpSpPr>
            <p:cNvPr id="143" name="Group 142">
              <a:extLst>
                <a:ext uri="{FF2B5EF4-FFF2-40B4-BE49-F238E27FC236}">
                  <a16:creationId xmlns:a16="http://schemas.microsoft.com/office/drawing/2014/main" id="{806BB64B-D84A-3F70-81D3-1DDB4D2B72F3}"/>
                </a:ext>
              </a:extLst>
            </p:cNvPr>
            <p:cNvGrpSpPr/>
            <p:nvPr/>
          </p:nvGrpSpPr>
          <p:grpSpPr>
            <a:xfrm>
              <a:off x="2207418" y="1954077"/>
              <a:ext cx="484865" cy="728503"/>
              <a:chOff x="296897" y="1231444"/>
              <a:chExt cx="484865" cy="728503"/>
            </a:xfrm>
            <a:solidFill>
              <a:srgbClr val="92D050"/>
            </a:solidFill>
          </p:grpSpPr>
          <p:sp>
            <p:nvSpPr>
              <p:cNvPr id="159" name="Rectangle 158">
                <a:extLst>
                  <a:ext uri="{FF2B5EF4-FFF2-40B4-BE49-F238E27FC236}">
                    <a16:creationId xmlns:a16="http://schemas.microsoft.com/office/drawing/2014/main" id="{2A4CE2DE-2ED4-8250-3BC8-8050B335F2AD}"/>
                  </a:ext>
                </a:extLst>
              </p:cNvPr>
              <p:cNvSpPr/>
              <p:nvPr/>
            </p:nvSpPr>
            <p:spPr>
              <a:xfrm>
                <a:off x="296897" y="1231444"/>
                <a:ext cx="484865" cy="728503"/>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a:extLst>
                  <a:ext uri="{FF2B5EF4-FFF2-40B4-BE49-F238E27FC236}">
                    <a16:creationId xmlns:a16="http://schemas.microsoft.com/office/drawing/2014/main" id="{6DC99C44-BFA8-1833-FBA3-9E937A5C5E47}"/>
                  </a:ext>
                </a:extLst>
              </p:cNvPr>
              <p:cNvSpPr/>
              <p:nvPr/>
            </p:nvSpPr>
            <p:spPr>
              <a:xfrm>
                <a:off x="296897" y="1334085"/>
                <a:ext cx="484865" cy="523220"/>
              </a:xfrm>
              <a:prstGeom prst="rect">
                <a:avLst/>
              </a:prstGeom>
              <a:grpFill/>
              <a:ln>
                <a:noFill/>
              </a:ln>
            </p:spPr>
            <p:txBody>
              <a:bodyPr wrap="square">
                <a:spAutoFit/>
              </a:bodyPr>
              <a:lstStyle/>
              <a:p>
                <a:pPr lvl="0" algn="ctr"/>
                <a:r>
                  <a:rPr lang="en-US" sz="2800" b="1" dirty="0">
                    <a:latin typeface="Arial" panose="020B0604020202020204" pitchFamily="34" charset="0"/>
                    <a:cs typeface="Arial" panose="020B0604020202020204" pitchFamily="34" charset="0"/>
                  </a:rPr>
                  <a:t>Y</a:t>
                </a:r>
              </a:p>
            </p:txBody>
          </p:sp>
        </p:grpSp>
        <p:grpSp>
          <p:nvGrpSpPr>
            <p:cNvPr id="144" name="Group 143">
              <a:extLst>
                <a:ext uri="{FF2B5EF4-FFF2-40B4-BE49-F238E27FC236}">
                  <a16:creationId xmlns:a16="http://schemas.microsoft.com/office/drawing/2014/main" id="{B7026106-ADBD-861E-0FF5-8ACF75DCEAB5}"/>
                </a:ext>
              </a:extLst>
            </p:cNvPr>
            <p:cNvGrpSpPr/>
            <p:nvPr/>
          </p:nvGrpSpPr>
          <p:grpSpPr>
            <a:xfrm>
              <a:off x="2207418" y="2677138"/>
              <a:ext cx="484865" cy="728503"/>
              <a:chOff x="296897" y="1231444"/>
              <a:chExt cx="484865" cy="728503"/>
            </a:xfrm>
            <a:solidFill>
              <a:srgbClr val="92D050"/>
            </a:solidFill>
          </p:grpSpPr>
          <p:sp>
            <p:nvSpPr>
              <p:cNvPr id="157" name="Rectangle 156">
                <a:extLst>
                  <a:ext uri="{FF2B5EF4-FFF2-40B4-BE49-F238E27FC236}">
                    <a16:creationId xmlns:a16="http://schemas.microsoft.com/office/drawing/2014/main" id="{3D19F8F0-BEE0-BBCF-9EC1-F26A1AA336DB}"/>
                  </a:ext>
                </a:extLst>
              </p:cNvPr>
              <p:cNvSpPr/>
              <p:nvPr/>
            </p:nvSpPr>
            <p:spPr>
              <a:xfrm>
                <a:off x="296897" y="1231444"/>
                <a:ext cx="484865" cy="728503"/>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a:extLst>
                  <a:ext uri="{FF2B5EF4-FFF2-40B4-BE49-F238E27FC236}">
                    <a16:creationId xmlns:a16="http://schemas.microsoft.com/office/drawing/2014/main" id="{2DC934FD-AA19-E685-4D47-FF081EE44B68}"/>
                  </a:ext>
                </a:extLst>
              </p:cNvPr>
              <p:cNvSpPr/>
              <p:nvPr/>
            </p:nvSpPr>
            <p:spPr>
              <a:xfrm>
                <a:off x="296897" y="1334085"/>
                <a:ext cx="484865" cy="523220"/>
              </a:xfrm>
              <a:prstGeom prst="rect">
                <a:avLst/>
              </a:prstGeom>
              <a:grpFill/>
              <a:ln>
                <a:noFill/>
              </a:ln>
            </p:spPr>
            <p:txBody>
              <a:bodyPr wrap="square">
                <a:spAutoFit/>
              </a:bodyPr>
              <a:lstStyle/>
              <a:p>
                <a:pPr lvl="0" algn="ctr"/>
                <a:r>
                  <a:rPr lang="en-US" sz="2800" b="1" dirty="0">
                    <a:latin typeface="Arial" panose="020B0604020202020204" pitchFamily="34" charset="0"/>
                    <a:cs typeface="Arial" panose="020B0604020202020204" pitchFamily="34" charset="0"/>
                  </a:rPr>
                  <a:t>Y</a:t>
                </a:r>
              </a:p>
            </p:txBody>
          </p:sp>
        </p:grpSp>
        <p:grpSp>
          <p:nvGrpSpPr>
            <p:cNvPr id="145" name="Group 144">
              <a:extLst>
                <a:ext uri="{FF2B5EF4-FFF2-40B4-BE49-F238E27FC236}">
                  <a16:creationId xmlns:a16="http://schemas.microsoft.com/office/drawing/2014/main" id="{00049FA3-68E3-1B8E-CFF7-4E4D8EB864A8}"/>
                </a:ext>
              </a:extLst>
            </p:cNvPr>
            <p:cNvGrpSpPr/>
            <p:nvPr/>
          </p:nvGrpSpPr>
          <p:grpSpPr>
            <a:xfrm>
              <a:off x="2207418" y="3400199"/>
              <a:ext cx="484865" cy="728503"/>
              <a:chOff x="296897" y="1231444"/>
              <a:chExt cx="484865" cy="728503"/>
            </a:xfrm>
            <a:solidFill>
              <a:srgbClr val="92D050"/>
            </a:solidFill>
          </p:grpSpPr>
          <p:sp>
            <p:nvSpPr>
              <p:cNvPr id="155" name="Rectangle 154">
                <a:extLst>
                  <a:ext uri="{FF2B5EF4-FFF2-40B4-BE49-F238E27FC236}">
                    <a16:creationId xmlns:a16="http://schemas.microsoft.com/office/drawing/2014/main" id="{9B82AF91-8C64-551C-7C79-9B74C5055ADF}"/>
                  </a:ext>
                </a:extLst>
              </p:cNvPr>
              <p:cNvSpPr/>
              <p:nvPr/>
            </p:nvSpPr>
            <p:spPr>
              <a:xfrm>
                <a:off x="296897" y="1231444"/>
                <a:ext cx="484865" cy="728503"/>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a:extLst>
                  <a:ext uri="{FF2B5EF4-FFF2-40B4-BE49-F238E27FC236}">
                    <a16:creationId xmlns:a16="http://schemas.microsoft.com/office/drawing/2014/main" id="{BF94FBF0-3778-C3E6-1EA9-A777BC2B8A88}"/>
                  </a:ext>
                </a:extLst>
              </p:cNvPr>
              <p:cNvSpPr/>
              <p:nvPr/>
            </p:nvSpPr>
            <p:spPr>
              <a:xfrm>
                <a:off x="296897" y="1334085"/>
                <a:ext cx="484865" cy="523220"/>
              </a:xfrm>
              <a:prstGeom prst="rect">
                <a:avLst/>
              </a:prstGeom>
              <a:grpFill/>
              <a:ln>
                <a:noFill/>
              </a:ln>
            </p:spPr>
            <p:txBody>
              <a:bodyPr wrap="square">
                <a:spAutoFit/>
              </a:bodyPr>
              <a:lstStyle/>
              <a:p>
                <a:pPr lvl="0" algn="ctr"/>
                <a:r>
                  <a:rPr lang="en-US" sz="2800" b="1" dirty="0">
                    <a:latin typeface="Arial" panose="020B0604020202020204" pitchFamily="34" charset="0"/>
                    <a:cs typeface="Arial" panose="020B0604020202020204" pitchFamily="34" charset="0"/>
                  </a:rPr>
                  <a:t>Y</a:t>
                </a:r>
              </a:p>
            </p:txBody>
          </p:sp>
        </p:grpSp>
        <p:grpSp>
          <p:nvGrpSpPr>
            <p:cNvPr id="146" name="Group 145">
              <a:extLst>
                <a:ext uri="{FF2B5EF4-FFF2-40B4-BE49-F238E27FC236}">
                  <a16:creationId xmlns:a16="http://schemas.microsoft.com/office/drawing/2014/main" id="{C51F1A9A-3C9E-D0CB-2380-E5B1D14FCD95}"/>
                </a:ext>
              </a:extLst>
            </p:cNvPr>
            <p:cNvGrpSpPr/>
            <p:nvPr/>
          </p:nvGrpSpPr>
          <p:grpSpPr>
            <a:xfrm>
              <a:off x="2207418" y="4123260"/>
              <a:ext cx="484865" cy="728503"/>
              <a:chOff x="296897" y="1231444"/>
              <a:chExt cx="484865" cy="728503"/>
            </a:xfrm>
            <a:solidFill>
              <a:srgbClr val="92D050"/>
            </a:solidFill>
          </p:grpSpPr>
          <p:sp>
            <p:nvSpPr>
              <p:cNvPr id="153" name="Rectangle 152">
                <a:extLst>
                  <a:ext uri="{FF2B5EF4-FFF2-40B4-BE49-F238E27FC236}">
                    <a16:creationId xmlns:a16="http://schemas.microsoft.com/office/drawing/2014/main" id="{4C05EFE9-C33F-BD3A-4F8C-00AC6C92666A}"/>
                  </a:ext>
                </a:extLst>
              </p:cNvPr>
              <p:cNvSpPr/>
              <p:nvPr/>
            </p:nvSpPr>
            <p:spPr>
              <a:xfrm>
                <a:off x="296897" y="1231444"/>
                <a:ext cx="484865" cy="728503"/>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a:extLst>
                  <a:ext uri="{FF2B5EF4-FFF2-40B4-BE49-F238E27FC236}">
                    <a16:creationId xmlns:a16="http://schemas.microsoft.com/office/drawing/2014/main" id="{57FF7F1D-D900-70AF-8E29-4A2BAD4833A3}"/>
                  </a:ext>
                </a:extLst>
              </p:cNvPr>
              <p:cNvSpPr/>
              <p:nvPr/>
            </p:nvSpPr>
            <p:spPr>
              <a:xfrm>
                <a:off x="296897" y="1334085"/>
                <a:ext cx="484865" cy="523220"/>
              </a:xfrm>
              <a:prstGeom prst="rect">
                <a:avLst/>
              </a:prstGeom>
              <a:grpFill/>
              <a:ln>
                <a:noFill/>
              </a:ln>
            </p:spPr>
            <p:txBody>
              <a:bodyPr wrap="square">
                <a:spAutoFit/>
              </a:bodyPr>
              <a:lstStyle/>
              <a:p>
                <a:pPr lvl="0" algn="ctr"/>
                <a:r>
                  <a:rPr lang="en-US" sz="2800" b="1" dirty="0">
                    <a:latin typeface="Arial" panose="020B0604020202020204" pitchFamily="34" charset="0"/>
                    <a:cs typeface="Arial" panose="020B0604020202020204" pitchFamily="34" charset="0"/>
                  </a:rPr>
                  <a:t>Y</a:t>
                </a:r>
              </a:p>
            </p:txBody>
          </p:sp>
        </p:grpSp>
        <p:grpSp>
          <p:nvGrpSpPr>
            <p:cNvPr id="147" name="Group 146">
              <a:extLst>
                <a:ext uri="{FF2B5EF4-FFF2-40B4-BE49-F238E27FC236}">
                  <a16:creationId xmlns:a16="http://schemas.microsoft.com/office/drawing/2014/main" id="{7383A2E9-3D54-F04E-A0BF-CF363E7710C0}"/>
                </a:ext>
              </a:extLst>
            </p:cNvPr>
            <p:cNvGrpSpPr/>
            <p:nvPr/>
          </p:nvGrpSpPr>
          <p:grpSpPr>
            <a:xfrm>
              <a:off x="2207418" y="4846321"/>
              <a:ext cx="484865" cy="728503"/>
              <a:chOff x="296897" y="1231444"/>
              <a:chExt cx="484865" cy="728503"/>
            </a:xfrm>
            <a:solidFill>
              <a:srgbClr val="92D050"/>
            </a:solidFill>
          </p:grpSpPr>
          <p:sp>
            <p:nvSpPr>
              <p:cNvPr id="151" name="Rectangle 150">
                <a:extLst>
                  <a:ext uri="{FF2B5EF4-FFF2-40B4-BE49-F238E27FC236}">
                    <a16:creationId xmlns:a16="http://schemas.microsoft.com/office/drawing/2014/main" id="{B044F2C4-6F51-F560-F20D-B76D02C838C3}"/>
                  </a:ext>
                </a:extLst>
              </p:cNvPr>
              <p:cNvSpPr/>
              <p:nvPr/>
            </p:nvSpPr>
            <p:spPr>
              <a:xfrm>
                <a:off x="296897" y="1231444"/>
                <a:ext cx="484865" cy="728503"/>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a:extLst>
                  <a:ext uri="{FF2B5EF4-FFF2-40B4-BE49-F238E27FC236}">
                    <a16:creationId xmlns:a16="http://schemas.microsoft.com/office/drawing/2014/main" id="{CD1E9685-08A9-BDF9-D1E2-0A69E3E258FD}"/>
                  </a:ext>
                </a:extLst>
              </p:cNvPr>
              <p:cNvSpPr/>
              <p:nvPr/>
            </p:nvSpPr>
            <p:spPr>
              <a:xfrm>
                <a:off x="296897" y="1334085"/>
                <a:ext cx="484865" cy="523220"/>
              </a:xfrm>
              <a:prstGeom prst="rect">
                <a:avLst/>
              </a:prstGeom>
              <a:grpFill/>
              <a:ln>
                <a:noFill/>
              </a:ln>
            </p:spPr>
            <p:txBody>
              <a:bodyPr wrap="square">
                <a:spAutoFit/>
              </a:bodyPr>
              <a:lstStyle/>
              <a:p>
                <a:pPr lvl="0" algn="ctr"/>
                <a:r>
                  <a:rPr lang="en-US" sz="2800" b="1" dirty="0">
                    <a:latin typeface="Arial" panose="020B0604020202020204" pitchFamily="34" charset="0"/>
                    <a:cs typeface="Arial" panose="020B0604020202020204" pitchFamily="34" charset="0"/>
                  </a:rPr>
                  <a:t>Y</a:t>
                </a:r>
              </a:p>
            </p:txBody>
          </p:sp>
        </p:grpSp>
        <p:grpSp>
          <p:nvGrpSpPr>
            <p:cNvPr id="148" name="Group 147">
              <a:extLst>
                <a:ext uri="{FF2B5EF4-FFF2-40B4-BE49-F238E27FC236}">
                  <a16:creationId xmlns:a16="http://schemas.microsoft.com/office/drawing/2014/main" id="{CFEACD7F-0AD3-3692-3CFF-F865141EE072}"/>
                </a:ext>
              </a:extLst>
            </p:cNvPr>
            <p:cNvGrpSpPr/>
            <p:nvPr/>
          </p:nvGrpSpPr>
          <p:grpSpPr>
            <a:xfrm>
              <a:off x="2207418" y="5569384"/>
              <a:ext cx="484865" cy="728503"/>
              <a:chOff x="296897" y="1231444"/>
              <a:chExt cx="484865" cy="728503"/>
            </a:xfrm>
            <a:solidFill>
              <a:srgbClr val="92D050"/>
            </a:solidFill>
          </p:grpSpPr>
          <p:sp>
            <p:nvSpPr>
              <p:cNvPr id="149" name="Rectangle 148">
                <a:extLst>
                  <a:ext uri="{FF2B5EF4-FFF2-40B4-BE49-F238E27FC236}">
                    <a16:creationId xmlns:a16="http://schemas.microsoft.com/office/drawing/2014/main" id="{78E075D1-C986-A7A3-2861-D33BC5FEFB7D}"/>
                  </a:ext>
                </a:extLst>
              </p:cNvPr>
              <p:cNvSpPr/>
              <p:nvPr/>
            </p:nvSpPr>
            <p:spPr>
              <a:xfrm>
                <a:off x="296897" y="1231444"/>
                <a:ext cx="484865" cy="728503"/>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id="{0CCD57BC-8D6F-61A3-0757-7763FC64EF8E}"/>
                  </a:ext>
                </a:extLst>
              </p:cNvPr>
              <p:cNvSpPr/>
              <p:nvPr/>
            </p:nvSpPr>
            <p:spPr>
              <a:xfrm>
                <a:off x="296897" y="1334085"/>
                <a:ext cx="484865" cy="523220"/>
              </a:xfrm>
              <a:prstGeom prst="rect">
                <a:avLst/>
              </a:prstGeom>
              <a:grpFill/>
              <a:ln>
                <a:noFill/>
              </a:ln>
            </p:spPr>
            <p:txBody>
              <a:bodyPr wrap="square">
                <a:spAutoFit/>
              </a:bodyPr>
              <a:lstStyle/>
              <a:p>
                <a:pPr lvl="0" algn="ctr"/>
                <a:r>
                  <a:rPr lang="en-US" sz="2800" b="1" dirty="0">
                    <a:latin typeface="Arial" panose="020B0604020202020204" pitchFamily="34" charset="0"/>
                    <a:cs typeface="Arial" panose="020B0604020202020204" pitchFamily="34" charset="0"/>
                  </a:rPr>
                  <a:t>Y</a:t>
                </a:r>
              </a:p>
            </p:txBody>
          </p:sp>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18</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7 Tribulation Characteristics</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37FF2A96-9A38-820E-7794-6ABC778C937A}"/>
              </a:ext>
            </a:extLst>
          </p:cNvPr>
          <p:cNvGrpSpPr/>
          <p:nvPr/>
        </p:nvGrpSpPr>
        <p:grpSpPr>
          <a:xfrm>
            <a:off x="9283160" y="1286662"/>
            <a:ext cx="484865" cy="728503"/>
            <a:chOff x="296897" y="1231444"/>
            <a:chExt cx="484865" cy="728503"/>
          </a:xfrm>
        </p:grpSpPr>
        <p:sp>
          <p:nvSpPr>
            <p:cNvPr id="7" name="Rectangle 6">
              <a:extLst>
                <a:ext uri="{FF2B5EF4-FFF2-40B4-BE49-F238E27FC236}">
                  <a16:creationId xmlns:a16="http://schemas.microsoft.com/office/drawing/2014/main" id="{C961B006-299D-BEEC-F508-3D5B9E4027CA}"/>
                </a:ext>
              </a:extLst>
            </p:cNvPr>
            <p:cNvSpPr/>
            <p:nvPr/>
          </p:nvSpPr>
          <p:spPr>
            <a:xfrm>
              <a:off x="296897" y="1231444"/>
              <a:ext cx="484865" cy="728503"/>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FBAA2C0-2512-8341-C47F-B67333CFD45A}"/>
                </a:ext>
              </a:extLst>
            </p:cNvPr>
            <p:cNvSpPr/>
            <p:nvPr/>
          </p:nvSpPr>
          <p:spPr>
            <a:xfrm>
              <a:off x="296897" y="1334085"/>
              <a:ext cx="484865" cy="523220"/>
            </a:xfrm>
            <a:prstGeom prst="rect">
              <a:avLst/>
            </a:prstGeom>
            <a:noFill/>
            <a:ln>
              <a:noFill/>
            </a:ln>
          </p:spPr>
          <p:txBody>
            <a:bodyPr wrap="square">
              <a:spAutoFit/>
            </a:bodyPr>
            <a:lstStyle/>
            <a:p>
              <a:pPr lvl="0" algn="ctr"/>
              <a:r>
                <a:rPr lang="en-US" sz="2800" b="1" dirty="0">
                  <a:latin typeface="Arial" panose="020B0604020202020204" pitchFamily="34" charset="0"/>
                  <a:cs typeface="Arial" panose="020B0604020202020204" pitchFamily="34" charset="0"/>
                </a:rPr>
                <a:t>N</a:t>
              </a:r>
            </a:p>
          </p:txBody>
        </p:sp>
      </p:grpSp>
      <p:grpSp>
        <p:nvGrpSpPr>
          <p:cNvPr id="11" name="Group 10">
            <a:extLst>
              <a:ext uri="{FF2B5EF4-FFF2-40B4-BE49-F238E27FC236}">
                <a16:creationId xmlns:a16="http://schemas.microsoft.com/office/drawing/2014/main" id="{536C077F-7571-918C-67E7-3D87C999E2D4}"/>
              </a:ext>
            </a:extLst>
          </p:cNvPr>
          <p:cNvGrpSpPr/>
          <p:nvPr/>
        </p:nvGrpSpPr>
        <p:grpSpPr>
          <a:xfrm>
            <a:off x="9283160" y="2009723"/>
            <a:ext cx="484865" cy="728503"/>
            <a:chOff x="296897" y="1231444"/>
            <a:chExt cx="484865" cy="728503"/>
          </a:xfrm>
        </p:grpSpPr>
        <p:sp>
          <p:nvSpPr>
            <p:cNvPr id="12" name="Rectangle 11">
              <a:extLst>
                <a:ext uri="{FF2B5EF4-FFF2-40B4-BE49-F238E27FC236}">
                  <a16:creationId xmlns:a16="http://schemas.microsoft.com/office/drawing/2014/main" id="{3602FF5F-A06A-D4E6-1DB3-3DBF65DEE770}"/>
                </a:ext>
              </a:extLst>
            </p:cNvPr>
            <p:cNvSpPr/>
            <p:nvPr/>
          </p:nvSpPr>
          <p:spPr>
            <a:xfrm>
              <a:off x="296897" y="1231444"/>
              <a:ext cx="484865" cy="728503"/>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53CE374-371B-F824-4051-64B44457149E}"/>
                </a:ext>
              </a:extLst>
            </p:cNvPr>
            <p:cNvSpPr/>
            <p:nvPr/>
          </p:nvSpPr>
          <p:spPr>
            <a:xfrm>
              <a:off x="296897" y="1334085"/>
              <a:ext cx="484865" cy="523220"/>
            </a:xfrm>
            <a:prstGeom prst="rect">
              <a:avLst/>
            </a:prstGeom>
            <a:noFill/>
            <a:ln>
              <a:noFill/>
            </a:ln>
          </p:spPr>
          <p:txBody>
            <a:bodyPr wrap="square">
              <a:spAutoFit/>
            </a:bodyPr>
            <a:lstStyle/>
            <a:p>
              <a:pPr lvl="0" algn="ctr"/>
              <a:r>
                <a:rPr lang="en-US" sz="2800" b="1" dirty="0">
                  <a:latin typeface="Arial" panose="020B0604020202020204" pitchFamily="34" charset="0"/>
                  <a:cs typeface="Arial" panose="020B0604020202020204" pitchFamily="34" charset="0"/>
                </a:rPr>
                <a:t>N</a:t>
              </a:r>
            </a:p>
          </p:txBody>
        </p:sp>
      </p:grpSp>
      <p:grpSp>
        <p:nvGrpSpPr>
          <p:cNvPr id="14" name="Group 13">
            <a:extLst>
              <a:ext uri="{FF2B5EF4-FFF2-40B4-BE49-F238E27FC236}">
                <a16:creationId xmlns:a16="http://schemas.microsoft.com/office/drawing/2014/main" id="{F2447668-90F6-D4ED-3712-98013F691E22}"/>
              </a:ext>
            </a:extLst>
          </p:cNvPr>
          <p:cNvGrpSpPr/>
          <p:nvPr/>
        </p:nvGrpSpPr>
        <p:grpSpPr>
          <a:xfrm>
            <a:off x="9283160" y="2732784"/>
            <a:ext cx="484865" cy="728503"/>
            <a:chOff x="296897" y="1231444"/>
            <a:chExt cx="484865" cy="728503"/>
          </a:xfrm>
        </p:grpSpPr>
        <p:sp>
          <p:nvSpPr>
            <p:cNvPr id="15" name="Rectangle 14">
              <a:extLst>
                <a:ext uri="{FF2B5EF4-FFF2-40B4-BE49-F238E27FC236}">
                  <a16:creationId xmlns:a16="http://schemas.microsoft.com/office/drawing/2014/main" id="{C84A8BDE-221A-FF86-52AC-0C8815D632B6}"/>
                </a:ext>
              </a:extLst>
            </p:cNvPr>
            <p:cNvSpPr/>
            <p:nvPr/>
          </p:nvSpPr>
          <p:spPr>
            <a:xfrm>
              <a:off x="296897" y="1231444"/>
              <a:ext cx="484865" cy="728503"/>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B958798-030E-D549-1C14-556AD6A0BD86}"/>
                </a:ext>
              </a:extLst>
            </p:cNvPr>
            <p:cNvSpPr/>
            <p:nvPr/>
          </p:nvSpPr>
          <p:spPr>
            <a:xfrm>
              <a:off x="296897" y="1334085"/>
              <a:ext cx="484865" cy="523220"/>
            </a:xfrm>
            <a:prstGeom prst="rect">
              <a:avLst/>
            </a:prstGeom>
            <a:noFill/>
            <a:ln>
              <a:noFill/>
            </a:ln>
          </p:spPr>
          <p:txBody>
            <a:bodyPr wrap="square">
              <a:spAutoFit/>
            </a:bodyPr>
            <a:lstStyle/>
            <a:p>
              <a:pPr lvl="0" algn="ctr"/>
              <a:r>
                <a:rPr lang="en-US" sz="2800" b="1" dirty="0">
                  <a:latin typeface="Arial" panose="020B0604020202020204" pitchFamily="34" charset="0"/>
                  <a:cs typeface="Arial" panose="020B0604020202020204" pitchFamily="34" charset="0"/>
                </a:rPr>
                <a:t>N</a:t>
              </a:r>
            </a:p>
          </p:txBody>
        </p:sp>
      </p:grpSp>
      <p:grpSp>
        <p:nvGrpSpPr>
          <p:cNvPr id="17" name="Group 16">
            <a:extLst>
              <a:ext uri="{FF2B5EF4-FFF2-40B4-BE49-F238E27FC236}">
                <a16:creationId xmlns:a16="http://schemas.microsoft.com/office/drawing/2014/main" id="{20E4CBDA-424E-7C7F-23E3-570CB8878ACA}"/>
              </a:ext>
            </a:extLst>
          </p:cNvPr>
          <p:cNvGrpSpPr/>
          <p:nvPr/>
        </p:nvGrpSpPr>
        <p:grpSpPr>
          <a:xfrm>
            <a:off x="9283160" y="3455845"/>
            <a:ext cx="484865" cy="728503"/>
            <a:chOff x="296897" y="1231444"/>
            <a:chExt cx="484865" cy="728503"/>
          </a:xfrm>
        </p:grpSpPr>
        <p:sp>
          <p:nvSpPr>
            <p:cNvPr id="18" name="Rectangle 17">
              <a:extLst>
                <a:ext uri="{FF2B5EF4-FFF2-40B4-BE49-F238E27FC236}">
                  <a16:creationId xmlns:a16="http://schemas.microsoft.com/office/drawing/2014/main" id="{D7E019B6-F4E9-72DB-4C7A-6C68F46800E2}"/>
                </a:ext>
              </a:extLst>
            </p:cNvPr>
            <p:cNvSpPr/>
            <p:nvPr/>
          </p:nvSpPr>
          <p:spPr>
            <a:xfrm>
              <a:off x="296897" y="1231444"/>
              <a:ext cx="484865" cy="728503"/>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3CA2657-50EC-1224-990B-0AF4330C01A7}"/>
                </a:ext>
              </a:extLst>
            </p:cNvPr>
            <p:cNvSpPr/>
            <p:nvPr/>
          </p:nvSpPr>
          <p:spPr>
            <a:xfrm>
              <a:off x="296897" y="1334085"/>
              <a:ext cx="484865" cy="523220"/>
            </a:xfrm>
            <a:prstGeom prst="rect">
              <a:avLst/>
            </a:prstGeom>
            <a:noFill/>
            <a:ln>
              <a:noFill/>
            </a:ln>
          </p:spPr>
          <p:txBody>
            <a:bodyPr wrap="square">
              <a:spAutoFit/>
            </a:bodyPr>
            <a:lstStyle/>
            <a:p>
              <a:pPr lvl="0" algn="ctr"/>
              <a:r>
                <a:rPr lang="en-US" sz="2800" b="1" dirty="0">
                  <a:latin typeface="Arial" panose="020B0604020202020204" pitchFamily="34" charset="0"/>
                  <a:cs typeface="Arial" panose="020B0604020202020204" pitchFamily="34" charset="0"/>
                </a:rPr>
                <a:t>N</a:t>
              </a:r>
            </a:p>
          </p:txBody>
        </p:sp>
      </p:grpSp>
      <p:grpSp>
        <p:nvGrpSpPr>
          <p:cNvPr id="20" name="Group 19">
            <a:extLst>
              <a:ext uri="{FF2B5EF4-FFF2-40B4-BE49-F238E27FC236}">
                <a16:creationId xmlns:a16="http://schemas.microsoft.com/office/drawing/2014/main" id="{37E1AC64-38EE-D64F-6DD9-F0C11A625E12}"/>
              </a:ext>
            </a:extLst>
          </p:cNvPr>
          <p:cNvGrpSpPr/>
          <p:nvPr/>
        </p:nvGrpSpPr>
        <p:grpSpPr>
          <a:xfrm>
            <a:off x="9283160" y="4178906"/>
            <a:ext cx="484865" cy="728503"/>
            <a:chOff x="296897" y="1231444"/>
            <a:chExt cx="484865" cy="728503"/>
          </a:xfrm>
        </p:grpSpPr>
        <p:sp>
          <p:nvSpPr>
            <p:cNvPr id="21" name="Rectangle 20">
              <a:extLst>
                <a:ext uri="{FF2B5EF4-FFF2-40B4-BE49-F238E27FC236}">
                  <a16:creationId xmlns:a16="http://schemas.microsoft.com/office/drawing/2014/main" id="{9B47D874-1058-56CF-920A-B91BBB8E6FB1}"/>
                </a:ext>
              </a:extLst>
            </p:cNvPr>
            <p:cNvSpPr/>
            <p:nvPr/>
          </p:nvSpPr>
          <p:spPr>
            <a:xfrm>
              <a:off x="296897" y="1231444"/>
              <a:ext cx="484865" cy="728503"/>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05EE1EE-943D-0DBE-A818-1CAEA0830FB9}"/>
                </a:ext>
              </a:extLst>
            </p:cNvPr>
            <p:cNvSpPr/>
            <p:nvPr/>
          </p:nvSpPr>
          <p:spPr>
            <a:xfrm>
              <a:off x="296897" y="1334085"/>
              <a:ext cx="484865" cy="523220"/>
            </a:xfrm>
            <a:prstGeom prst="rect">
              <a:avLst/>
            </a:prstGeom>
            <a:noFill/>
            <a:ln>
              <a:noFill/>
            </a:ln>
          </p:spPr>
          <p:txBody>
            <a:bodyPr wrap="square">
              <a:spAutoFit/>
            </a:bodyPr>
            <a:lstStyle/>
            <a:p>
              <a:pPr lvl="0" algn="ctr"/>
              <a:r>
                <a:rPr lang="en-US" sz="2800" b="1" dirty="0">
                  <a:latin typeface="Arial" panose="020B0604020202020204" pitchFamily="34" charset="0"/>
                  <a:cs typeface="Arial" panose="020B0604020202020204" pitchFamily="34" charset="0"/>
                </a:rPr>
                <a:t>N</a:t>
              </a:r>
            </a:p>
          </p:txBody>
        </p:sp>
      </p:grpSp>
      <p:grpSp>
        <p:nvGrpSpPr>
          <p:cNvPr id="23" name="Group 22">
            <a:extLst>
              <a:ext uri="{FF2B5EF4-FFF2-40B4-BE49-F238E27FC236}">
                <a16:creationId xmlns:a16="http://schemas.microsoft.com/office/drawing/2014/main" id="{14499F63-6AB7-7A51-E481-16A7D74F5D95}"/>
              </a:ext>
            </a:extLst>
          </p:cNvPr>
          <p:cNvGrpSpPr/>
          <p:nvPr/>
        </p:nvGrpSpPr>
        <p:grpSpPr>
          <a:xfrm>
            <a:off x="9283160" y="4901967"/>
            <a:ext cx="484865" cy="728503"/>
            <a:chOff x="296897" y="1231444"/>
            <a:chExt cx="484865" cy="728503"/>
          </a:xfrm>
        </p:grpSpPr>
        <p:sp>
          <p:nvSpPr>
            <p:cNvPr id="24" name="Rectangle 23">
              <a:extLst>
                <a:ext uri="{FF2B5EF4-FFF2-40B4-BE49-F238E27FC236}">
                  <a16:creationId xmlns:a16="http://schemas.microsoft.com/office/drawing/2014/main" id="{F77A4B77-64D8-1C12-383C-D7D16FF79816}"/>
                </a:ext>
              </a:extLst>
            </p:cNvPr>
            <p:cNvSpPr/>
            <p:nvPr/>
          </p:nvSpPr>
          <p:spPr>
            <a:xfrm>
              <a:off x="296897" y="1231444"/>
              <a:ext cx="484865" cy="728503"/>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F7DF753-68C6-530F-BCE8-83029D7874A6}"/>
                </a:ext>
              </a:extLst>
            </p:cNvPr>
            <p:cNvSpPr/>
            <p:nvPr/>
          </p:nvSpPr>
          <p:spPr>
            <a:xfrm>
              <a:off x="296897" y="1334085"/>
              <a:ext cx="484865" cy="523220"/>
            </a:xfrm>
            <a:prstGeom prst="rect">
              <a:avLst/>
            </a:prstGeom>
            <a:noFill/>
            <a:ln>
              <a:noFill/>
            </a:ln>
          </p:spPr>
          <p:txBody>
            <a:bodyPr wrap="square">
              <a:spAutoFit/>
            </a:bodyPr>
            <a:lstStyle/>
            <a:p>
              <a:pPr lvl="0" algn="ctr"/>
              <a:r>
                <a:rPr lang="en-US" sz="2800" b="1" dirty="0">
                  <a:latin typeface="Arial" panose="020B0604020202020204" pitchFamily="34" charset="0"/>
                  <a:cs typeface="Arial" panose="020B0604020202020204" pitchFamily="34" charset="0"/>
                </a:rPr>
                <a:t>N</a:t>
              </a:r>
            </a:p>
          </p:txBody>
        </p:sp>
      </p:grpSp>
      <p:grpSp>
        <p:nvGrpSpPr>
          <p:cNvPr id="26" name="Group 25">
            <a:extLst>
              <a:ext uri="{FF2B5EF4-FFF2-40B4-BE49-F238E27FC236}">
                <a16:creationId xmlns:a16="http://schemas.microsoft.com/office/drawing/2014/main" id="{B55A77F4-682D-EC61-1485-91DCC8CA37F3}"/>
              </a:ext>
            </a:extLst>
          </p:cNvPr>
          <p:cNvGrpSpPr/>
          <p:nvPr/>
        </p:nvGrpSpPr>
        <p:grpSpPr>
          <a:xfrm>
            <a:off x="9283160" y="5625030"/>
            <a:ext cx="484865" cy="728503"/>
            <a:chOff x="296897" y="1231444"/>
            <a:chExt cx="484865" cy="728503"/>
          </a:xfrm>
        </p:grpSpPr>
        <p:sp>
          <p:nvSpPr>
            <p:cNvPr id="27" name="Rectangle 26">
              <a:extLst>
                <a:ext uri="{FF2B5EF4-FFF2-40B4-BE49-F238E27FC236}">
                  <a16:creationId xmlns:a16="http://schemas.microsoft.com/office/drawing/2014/main" id="{F4AB6632-2D47-59FF-CBC5-C2D4D19915C4}"/>
                </a:ext>
              </a:extLst>
            </p:cNvPr>
            <p:cNvSpPr/>
            <p:nvPr/>
          </p:nvSpPr>
          <p:spPr>
            <a:xfrm>
              <a:off x="296897" y="1231444"/>
              <a:ext cx="484865" cy="728503"/>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878075A-7A6C-ABFD-841E-F760AA29093A}"/>
                </a:ext>
              </a:extLst>
            </p:cNvPr>
            <p:cNvSpPr/>
            <p:nvPr/>
          </p:nvSpPr>
          <p:spPr>
            <a:xfrm>
              <a:off x="296897" y="1334085"/>
              <a:ext cx="484865" cy="523220"/>
            </a:xfrm>
            <a:prstGeom prst="rect">
              <a:avLst/>
            </a:prstGeom>
            <a:noFill/>
            <a:ln>
              <a:noFill/>
            </a:ln>
          </p:spPr>
          <p:txBody>
            <a:bodyPr wrap="square">
              <a:spAutoFit/>
            </a:bodyPr>
            <a:lstStyle/>
            <a:p>
              <a:pPr lvl="0" algn="ctr"/>
              <a:r>
                <a:rPr lang="en-US" sz="2800" b="1" dirty="0">
                  <a:latin typeface="Arial" panose="020B0604020202020204" pitchFamily="34" charset="0"/>
                  <a:cs typeface="Arial" panose="020B0604020202020204" pitchFamily="34" charset="0"/>
                </a:rPr>
                <a:t>N</a:t>
              </a:r>
            </a:p>
          </p:txBody>
        </p:sp>
      </p:grpSp>
      <p:sp>
        <p:nvSpPr>
          <p:cNvPr id="58" name="Rectangle 57">
            <a:extLst>
              <a:ext uri="{FF2B5EF4-FFF2-40B4-BE49-F238E27FC236}">
                <a16:creationId xmlns:a16="http://schemas.microsoft.com/office/drawing/2014/main" id="{9CE765E1-31EF-BBEB-A80D-71BDABCEF5E8}"/>
              </a:ext>
            </a:extLst>
          </p:cNvPr>
          <p:cNvSpPr/>
          <p:nvPr/>
        </p:nvSpPr>
        <p:spPr>
          <a:xfrm rot="5400000">
            <a:off x="6519398" y="3593939"/>
            <a:ext cx="5486400" cy="475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38E5ADEB-C8B7-D886-99B9-8CEA206E5806}"/>
              </a:ext>
            </a:extLst>
          </p:cNvPr>
          <p:cNvGrpSpPr/>
          <p:nvPr/>
        </p:nvGrpSpPr>
        <p:grpSpPr>
          <a:xfrm>
            <a:off x="9812382" y="1282567"/>
            <a:ext cx="484865" cy="728503"/>
            <a:chOff x="296897" y="1231444"/>
            <a:chExt cx="484865" cy="728503"/>
          </a:xfrm>
        </p:grpSpPr>
        <p:sp>
          <p:nvSpPr>
            <p:cNvPr id="103" name="Rectangle 102">
              <a:extLst>
                <a:ext uri="{FF2B5EF4-FFF2-40B4-BE49-F238E27FC236}">
                  <a16:creationId xmlns:a16="http://schemas.microsoft.com/office/drawing/2014/main" id="{8858467D-A587-D8A8-4DDD-6DF53D1AF014}"/>
                </a:ext>
              </a:extLst>
            </p:cNvPr>
            <p:cNvSpPr/>
            <p:nvPr/>
          </p:nvSpPr>
          <p:spPr>
            <a:xfrm>
              <a:off x="296897" y="1231444"/>
              <a:ext cx="484865" cy="728503"/>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F2BB5815-90D4-9BB0-B2DE-7DF6C9135BEB}"/>
                </a:ext>
              </a:extLst>
            </p:cNvPr>
            <p:cNvSpPr/>
            <p:nvPr/>
          </p:nvSpPr>
          <p:spPr>
            <a:xfrm>
              <a:off x="296897" y="1334085"/>
              <a:ext cx="484865" cy="523220"/>
            </a:xfrm>
            <a:prstGeom prst="rect">
              <a:avLst/>
            </a:prstGeom>
            <a:noFill/>
            <a:ln>
              <a:noFill/>
            </a:ln>
          </p:spPr>
          <p:txBody>
            <a:bodyPr wrap="square">
              <a:spAutoFit/>
            </a:bodyPr>
            <a:lstStyle/>
            <a:p>
              <a:pPr lvl="0" algn="ctr"/>
              <a:r>
                <a:rPr lang="en-US" sz="2800" b="1" dirty="0">
                  <a:latin typeface="Arial" panose="020B0604020202020204" pitchFamily="34" charset="0"/>
                  <a:cs typeface="Arial" panose="020B0604020202020204" pitchFamily="34" charset="0"/>
                </a:rPr>
                <a:t>N</a:t>
              </a:r>
            </a:p>
          </p:txBody>
        </p:sp>
      </p:grpSp>
      <p:grpSp>
        <p:nvGrpSpPr>
          <p:cNvPr id="85" name="Group 84">
            <a:extLst>
              <a:ext uri="{FF2B5EF4-FFF2-40B4-BE49-F238E27FC236}">
                <a16:creationId xmlns:a16="http://schemas.microsoft.com/office/drawing/2014/main" id="{C14107B7-DB2F-FC6C-9A49-0FAAF8E1ABFB}"/>
              </a:ext>
            </a:extLst>
          </p:cNvPr>
          <p:cNvGrpSpPr/>
          <p:nvPr/>
        </p:nvGrpSpPr>
        <p:grpSpPr>
          <a:xfrm>
            <a:off x="9812382" y="2005628"/>
            <a:ext cx="484865" cy="728503"/>
            <a:chOff x="296897" y="1231444"/>
            <a:chExt cx="484865" cy="728503"/>
          </a:xfrm>
        </p:grpSpPr>
        <p:sp>
          <p:nvSpPr>
            <p:cNvPr id="101" name="Rectangle 100">
              <a:extLst>
                <a:ext uri="{FF2B5EF4-FFF2-40B4-BE49-F238E27FC236}">
                  <a16:creationId xmlns:a16="http://schemas.microsoft.com/office/drawing/2014/main" id="{9E3E01FC-A9C7-67E0-0D1B-00D22697BBCC}"/>
                </a:ext>
              </a:extLst>
            </p:cNvPr>
            <p:cNvSpPr/>
            <p:nvPr/>
          </p:nvSpPr>
          <p:spPr>
            <a:xfrm>
              <a:off x="296897" y="1231444"/>
              <a:ext cx="484865" cy="728503"/>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CC295053-46A0-2BC4-CC8D-B9B45346E850}"/>
                </a:ext>
              </a:extLst>
            </p:cNvPr>
            <p:cNvSpPr/>
            <p:nvPr/>
          </p:nvSpPr>
          <p:spPr>
            <a:xfrm>
              <a:off x="296897" y="1334085"/>
              <a:ext cx="484865" cy="523220"/>
            </a:xfrm>
            <a:prstGeom prst="rect">
              <a:avLst/>
            </a:prstGeom>
            <a:noFill/>
            <a:ln>
              <a:noFill/>
            </a:ln>
          </p:spPr>
          <p:txBody>
            <a:bodyPr wrap="square">
              <a:spAutoFit/>
            </a:bodyPr>
            <a:lstStyle/>
            <a:p>
              <a:pPr lvl="0" algn="ctr"/>
              <a:r>
                <a:rPr lang="en-US" sz="2800" b="1" dirty="0">
                  <a:latin typeface="Arial" panose="020B0604020202020204" pitchFamily="34" charset="0"/>
                  <a:cs typeface="Arial" panose="020B0604020202020204" pitchFamily="34" charset="0"/>
                </a:rPr>
                <a:t>N</a:t>
              </a:r>
            </a:p>
          </p:txBody>
        </p:sp>
      </p:grpSp>
      <p:grpSp>
        <p:nvGrpSpPr>
          <p:cNvPr id="86" name="Group 85">
            <a:extLst>
              <a:ext uri="{FF2B5EF4-FFF2-40B4-BE49-F238E27FC236}">
                <a16:creationId xmlns:a16="http://schemas.microsoft.com/office/drawing/2014/main" id="{92BD65AF-61C2-EF52-3FE3-CE9AE56CB4F8}"/>
              </a:ext>
            </a:extLst>
          </p:cNvPr>
          <p:cNvGrpSpPr/>
          <p:nvPr/>
        </p:nvGrpSpPr>
        <p:grpSpPr>
          <a:xfrm>
            <a:off x="9812382" y="2728689"/>
            <a:ext cx="484865" cy="728503"/>
            <a:chOff x="296897" y="1231444"/>
            <a:chExt cx="484865" cy="728503"/>
          </a:xfrm>
        </p:grpSpPr>
        <p:sp>
          <p:nvSpPr>
            <p:cNvPr id="99" name="Rectangle 98">
              <a:extLst>
                <a:ext uri="{FF2B5EF4-FFF2-40B4-BE49-F238E27FC236}">
                  <a16:creationId xmlns:a16="http://schemas.microsoft.com/office/drawing/2014/main" id="{A43CD0A8-FFBF-66EA-A8E7-47BD56F98C93}"/>
                </a:ext>
              </a:extLst>
            </p:cNvPr>
            <p:cNvSpPr/>
            <p:nvPr/>
          </p:nvSpPr>
          <p:spPr>
            <a:xfrm>
              <a:off x="296897" y="1231444"/>
              <a:ext cx="484865" cy="728503"/>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5866C867-594A-5DBA-10CE-17E14B1850D7}"/>
                </a:ext>
              </a:extLst>
            </p:cNvPr>
            <p:cNvSpPr/>
            <p:nvPr/>
          </p:nvSpPr>
          <p:spPr>
            <a:xfrm>
              <a:off x="296897" y="1334085"/>
              <a:ext cx="484865" cy="523220"/>
            </a:xfrm>
            <a:prstGeom prst="rect">
              <a:avLst/>
            </a:prstGeom>
            <a:noFill/>
            <a:ln>
              <a:noFill/>
            </a:ln>
          </p:spPr>
          <p:txBody>
            <a:bodyPr wrap="square">
              <a:spAutoFit/>
            </a:bodyPr>
            <a:lstStyle/>
            <a:p>
              <a:pPr lvl="0" algn="ctr"/>
              <a:r>
                <a:rPr lang="en-US" sz="2800" b="1" dirty="0">
                  <a:latin typeface="Arial" panose="020B0604020202020204" pitchFamily="34" charset="0"/>
                  <a:cs typeface="Arial" panose="020B0604020202020204" pitchFamily="34" charset="0"/>
                </a:rPr>
                <a:t>N</a:t>
              </a:r>
            </a:p>
          </p:txBody>
        </p:sp>
      </p:grpSp>
      <p:grpSp>
        <p:nvGrpSpPr>
          <p:cNvPr id="87" name="Group 86">
            <a:extLst>
              <a:ext uri="{FF2B5EF4-FFF2-40B4-BE49-F238E27FC236}">
                <a16:creationId xmlns:a16="http://schemas.microsoft.com/office/drawing/2014/main" id="{8083B72C-010F-28C4-371A-843A2154D377}"/>
              </a:ext>
            </a:extLst>
          </p:cNvPr>
          <p:cNvGrpSpPr/>
          <p:nvPr/>
        </p:nvGrpSpPr>
        <p:grpSpPr>
          <a:xfrm>
            <a:off x="9812382" y="3451750"/>
            <a:ext cx="484865" cy="728503"/>
            <a:chOff x="296897" y="1231444"/>
            <a:chExt cx="484865" cy="728503"/>
          </a:xfrm>
        </p:grpSpPr>
        <p:sp>
          <p:nvSpPr>
            <p:cNvPr id="97" name="Rectangle 96">
              <a:extLst>
                <a:ext uri="{FF2B5EF4-FFF2-40B4-BE49-F238E27FC236}">
                  <a16:creationId xmlns:a16="http://schemas.microsoft.com/office/drawing/2014/main" id="{BE7E5154-2F2C-DFD0-A483-DF35DA785078}"/>
                </a:ext>
              </a:extLst>
            </p:cNvPr>
            <p:cNvSpPr/>
            <p:nvPr/>
          </p:nvSpPr>
          <p:spPr>
            <a:xfrm>
              <a:off x="296897" y="1231444"/>
              <a:ext cx="484865" cy="728503"/>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DB1A921D-8AE1-1E20-7995-53A3F3C39B37}"/>
                </a:ext>
              </a:extLst>
            </p:cNvPr>
            <p:cNvSpPr/>
            <p:nvPr/>
          </p:nvSpPr>
          <p:spPr>
            <a:xfrm>
              <a:off x="296897" y="1334085"/>
              <a:ext cx="484865" cy="523220"/>
            </a:xfrm>
            <a:prstGeom prst="rect">
              <a:avLst/>
            </a:prstGeom>
            <a:noFill/>
            <a:ln>
              <a:noFill/>
            </a:ln>
          </p:spPr>
          <p:txBody>
            <a:bodyPr wrap="square">
              <a:spAutoFit/>
            </a:bodyPr>
            <a:lstStyle/>
            <a:p>
              <a:pPr lvl="0" algn="ctr"/>
              <a:r>
                <a:rPr lang="en-US" sz="2800" b="1" dirty="0">
                  <a:latin typeface="Arial" panose="020B0604020202020204" pitchFamily="34" charset="0"/>
                  <a:cs typeface="Arial" panose="020B0604020202020204" pitchFamily="34" charset="0"/>
                </a:rPr>
                <a:t>N</a:t>
              </a:r>
            </a:p>
          </p:txBody>
        </p:sp>
      </p:grpSp>
      <p:grpSp>
        <p:nvGrpSpPr>
          <p:cNvPr id="88" name="Group 87">
            <a:extLst>
              <a:ext uri="{FF2B5EF4-FFF2-40B4-BE49-F238E27FC236}">
                <a16:creationId xmlns:a16="http://schemas.microsoft.com/office/drawing/2014/main" id="{F76D24EE-B201-F2CE-56C0-759882C57B47}"/>
              </a:ext>
            </a:extLst>
          </p:cNvPr>
          <p:cNvGrpSpPr/>
          <p:nvPr/>
        </p:nvGrpSpPr>
        <p:grpSpPr>
          <a:xfrm>
            <a:off x="9812382" y="4174811"/>
            <a:ext cx="484865" cy="728503"/>
            <a:chOff x="296897" y="1231444"/>
            <a:chExt cx="484865" cy="728503"/>
          </a:xfrm>
        </p:grpSpPr>
        <p:sp>
          <p:nvSpPr>
            <p:cNvPr id="95" name="Rectangle 94">
              <a:extLst>
                <a:ext uri="{FF2B5EF4-FFF2-40B4-BE49-F238E27FC236}">
                  <a16:creationId xmlns:a16="http://schemas.microsoft.com/office/drawing/2014/main" id="{5B824D5E-7EB5-2334-CF1D-01AB6D6B9A39}"/>
                </a:ext>
              </a:extLst>
            </p:cNvPr>
            <p:cNvSpPr/>
            <p:nvPr/>
          </p:nvSpPr>
          <p:spPr>
            <a:xfrm>
              <a:off x="296897" y="1231444"/>
              <a:ext cx="484865" cy="728503"/>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87B053C9-49AA-F47E-B22B-C7150E936883}"/>
                </a:ext>
              </a:extLst>
            </p:cNvPr>
            <p:cNvSpPr/>
            <p:nvPr/>
          </p:nvSpPr>
          <p:spPr>
            <a:xfrm>
              <a:off x="296897" y="1334085"/>
              <a:ext cx="484865" cy="523220"/>
            </a:xfrm>
            <a:prstGeom prst="rect">
              <a:avLst/>
            </a:prstGeom>
            <a:noFill/>
            <a:ln>
              <a:noFill/>
            </a:ln>
          </p:spPr>
          <p:txBody>
            <a:bodyPr wrap="square">
              <a:spAutoFit/>
            </a:bodyPr>
            <a:lstStyle/>
            <a:p>
              <a:pPr lvl="0" algn="ctr"/>
              <a:r>
                <a:rPr lang="en-US" sz="2800" b="1" dirty="0">
                  <a:latin typeface="Arial" panose="020B0604020202020204" pitchFamily="34" charset="0"/>
                  <a:cs typeface="Arial" panose="020B0604020202020204" pitchFamily="34" charset="0"/>
                </a:rPr>
                <a:t>N</a:t>
              </a:r>
            </a:p>
          </p:txBody>
        </p:sp>
      </p:grpSp>
      <p:grpSp>
        <p:nvGrpSpPr>
          <p:cNvPr id="89" name="Group 88">
            <a:extLst>
              <a:ext uri="{FF2B5EF4-FFF2-40B4-BE49-F238E27FC236}">
                <a16:creationId xmlns:a16="http://schemas.microsoft.com/office/drawing/2014/main" id="{D2382791-D4A4-E5C8-836F-3B6F9DA89AD4}"/>
              </a:ext>
            </a:extLst>
          </p:cNvPr>
          <p:cNvGrpSpPr/>
          <p:nvPr/>
        </p:nvGrpSpPr>
        <p:grpSpPr>
          <a:xfrm>
            <a:off x="9812382" y="4897872"/>
            <a:ext cx="484865" cy="728503"/>
            <a:chOff x="296897" y="1231444"/>
            <a:chExt cx="484865" cy="728503"/>
          </a:xfrm>
        </p:grpSpPr>
        <p:sp>
          <p:nvSpPr>
            <p:cNvPr id="93" name="Rectangle 92">
              <a:extLst>
                <a:ext uri="{FF2B5EF4-FFF2-40B4-BE49-F238E27FC236}">
                  <a16:creationId xmlns:a16="http://schemas.microsoft.com/office/drawing/2014/main" id="{2261A98B-B1DA-7DC8-F150-B978D864791F}"/>
                </a:ext>
              </a:extLst>
            </p:cNvPr>
            <p:cNvSpPr/>
            <p:nvPr/>
          </p:nvSpPr>
          <p:spPr>
            <a:xfrm>
              <a:off x="296897" y="1231444"/>
              <a:ext cx="484865" cy="728503"/>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C4C43950-1E03-92FC-72F8-88674D1AA9FF}"/>
                </a:ext>
              </a:extLst>
            </p:cNvPr>
            <p:cNvSpPr/>
            <p:nvPr/>
          </p:nvSpPr>
          <p:spPr>
            <a:xfrm>
              <a:off x="296897" y="1334085"/>
              <a:ext cx="484865" cy="523220"/>
            </a:xfrm>
            <a:prstGeom prst="rect">
              <a:avLst/>
            </a:prstGeom>
            <a:noFill/>
            <a:ln>
              <a:noFill/>
            </a:ln>
          </p:spPr>
          <p:txBody>
            <a:bodyPr wrap="square">
              <a:spAutoFit/>
            </a:bodyPr>
            <a:lstStyle/>
            <a:p>
              <a:pPr lvl="0" algn="ctr"/>
              <a:r>
                <a:rPr lang="en-US" sz="2800" b="1" dirty="0">
                  <a:latin typeface="Arial" panose="020B0604020202020204" pitchFamily="34" charset="0"/>
                  <a:cs typeface="Arial" panose="020B0604020202020204" pitchFamily="34" charset="0"/>
                </a:rPr>
                <a:t>N</a:t>
              </a:r>
            </a:p>
          </p:txBody>
        </p:sp>
      </p:grpSp>
      <p:grpSp>
        <p:nvGrpSpPr>
          <p:cNvPr id="90" name="Group 89">
            <a:extLst>
              <a:ext uri="{FF2B5EF4-FFF2-40B4-BE49-F238E27FC236}">
                <a16:creationId xmlns:a16="http://schemas.microsoft.com/office/drawing/2014/main" id="{B5ED7D6E-AFCF-0B6C-D8D7-11B0BA90ED5E}"/>
              </a:ext>
            </a:extLst>
          </p:cNvPr>
          <p:cNvGrpSpPr/>
          <p:nvPr/>
        </p:nvGrpSpPr>
        <p:grpSpPr>
          <a:xfrm>
            <a:off x="9812382" y="5620935"/>
            <a:ext cx="484865" cy="728503"/>
            <a:chOff x="296897" y="1231444"/>
            <a:chExt cx="484865" cy="728503"/>
          </a:xfrm>
        </p:grpSpPr>
        <p:sp>
          <p:nvSpPr>
            <p:cNvPr id="91" name="Rectangle 90">
              <a:extLst>
                <a:ext uri="{FF2B5EF4-FFF2-40B4-BE49-F238E27FC236}">
                  <a16:creationId xmlns:a16="http://schemas.microsoft.com/office/drawing/2014/main" id="{336DCF8B-5E3E-F0DC-CC53-45CF8BE3D3E5}"/>
                </a:ext>
              </a:extLst>
            </p:cNvPr>
            <p:cNvSpPr/>
            <p:nvPr/>
          </p:nvSpPr>
          <p:spPr>
            <a:xfrm>
              <a:off x="296897" y="1231444"/>
              <a:ext cx="484865" cy="728503"/>
            </a:xfrm>
            <a:prstGeom prst="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8BAFC937-CD19-4DDE-B4FC-E983150B85E9}"/>
                </a:ext>
              </a:extLst>
            </p:cNvPr>
            <p:cNvSpPr/>
            <p:nvPr/>
          </p:nvSpPr>
          <p:spPr>
            <a:xfrm>
              <a:off x="296897" y="1334085"/>
              <a:ext cx="484865" cy="523220"/>
            </a:xfrm>
            <a:prstGeom prst="rect">
              <a:avLst/>
            </a:prstGeom>
            <a:noFill/>
            <a:ln>
              <a:noFill/>
            </a:ln>
          </p:spPr>
          <p:txBody>
            <a:bodyPr wrap="square">
              <a:spAutoFit/>
            </a:bodyPr>
            <a:lstStyle/>
            <a:p>
              <a:pPr lvl="0" algn="ctr"/>
              <a:r>
                <a:rPr lang="en-US" sz="2800" b="1" dirty="0">
                  <a:latin typeface="Arial" panose="020B0604020202020204" pitchFamily="34" charset="0"/>
                  <a:cs typeface="Arial" panose="020B0604020202020204" pitchFamily="34" charset="0"/>
                </a:rPr>
                <a:t>N</a:t>
              </a:r>
            </a:p>
          </p:txBody>
        </p:sp>
      </p:grpSp>
      <p:sp>
        <p:nvSpPr>
          <p:cNvPr id="105" name="Rectangle 104">
            <a:extLst>
              <a:ext uri="{FF2B5EF4-FFF2-40B4-BE49-F238E27FC236}">
                <a16:creationId xmlns:a16="http://schemas.microsoft.com/office/drawing/2014/main" id="{0E0C4B0E-15C6-9562-6F48-14B66EC3805E}"/>
              </a:ext>
            </a:extLst>
          </p:cNvPr>
          <p:cNvSpPr/>
          <p:nvPr/>
        </p:nvSpPr>
        <p:spPr>
          <a:xfrm rot="5400000">
            <a:off x="7575159" y="3593939"/>
            <a:ext cx="5486400" cy="475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60FE6712-07CF-0495-CE13-FD42862C6601}"/>
              </a:ext>
            </a:extLst>
          </p:cNvPr>
          <p:cNvSpPr/>
          <p:nvPr/>
        </p:nvSpPr>
        <p:spPr>
          <a:xfrm>
            <a:off x="1676361" y="1985822"/>
            <a:ext cx="9144000"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A8AB05A0-295F-6187-4E11-12E3285625B7}"/>
              </a:ext>
            </a:extLst>
          </p:cNvPr>
          <p:cNvSpPr/>
          <p:nvPr/>
        </p:nvSpPr>
        <p:spPr>
          <a:xfrm>
            <a:off x="1676361" y="2709302"/>
            <a:ext cx="9144000"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7FBFD0D2-89E3-5420-B9D5-742B4772812B}"/>
              </a:ext>
            </a:extLst>
          </p:cNvPr>
          <p:cNvSpPr/>
          <p:nvPr/>
        </p:nvSpPr>
        <p:spPr>
          <a:xfrm>
            <a:off x="1676361" y="3432782"/>
            <a:ext cx="9144000"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CCBB6C96-5924-202A-FFC2-233996984DD8}"/>
              </a:ext>
            </a:extLst>
          </p:cNvPr>
          <p:cNvSpPr/>
          <p:nvPr/>
        </p:nvSpPr>
        <p:spPr>
          <a:xfrm>
            <a:off x="1676361" y="4156262"/>
            <a:ext cx="9144000"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12C93DC6-4EDC-5E59-8E20-864493A8B172}"/>
              </a:ext>
            </a:extLst>
          </p:cNvPr>
          <p:cNvSpPr/>
          <p:nvPr/>
        </p:nvSpPr>
        <p:spPr>
          <a:xfrm>
            <a:off x="1676361" y="4879742"/>
            <a:ext cx="9144000"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0D9F3BA3-4C7A-D6DE-E97F-63A2A9F7C458}"/>
              </a:ext>
            </a:extLst>
          </p:cNvPr>
          <p:cNvSpPr/>
          <p:nvPr/>
        </p:nvSpPr>
        <p:spPr>
          <a:xfrm>
            <a:off x="1676361" y="5603222"/>
            <a:ext cx="9144000"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E84080EA-9327-22DB-6400-1410E887E512}"/>
              </a:ext>
            </a:extLst>
          </p:cNvPr>
          <p:cNvSpPr/>
          <p:nvPr/>
        </p:nvSpPr>
        <p:spPr>
          <a:xfrm>
            <a:off x="1676361" y="1262342"/>
            <a:ext cx="9144000"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79014CD4-D96F-7203-161A-7CBBDAC91009}"/>
              </a:ext>
            </a:extLst>
          </p:cNvPr>
          <p:cNvSpPr/>
          <p:nvPr/>
        </p:nvSpPr>
        <p:spPr>
          <a:xfrm>
            <a:off x="1676361" y="6326702"/>
            <a:ext cx="9144000"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083EE790-295C-BC56-DA42-EB3A37E8ABA4}"/>
              </a:ext>
            </a:extLst>
          </p:cNvPr>
          <p:cNvSpPr/>
          <p:nvPr/>
        </p:nvSpPr>
        <p:spPr>
          <a:xfrm>
            <a:off x="10232354" y="869019"/>
            <a:ext cx="740443" cy="384721"/>
          </a:xfrm>
          <a:prstGeom prst="rect">
            <a:avLst/>
          </a:prstGeom>
          <a:noFill/>
          <a:ln>
            <a:noFill/>
          </a:ln>
        </p:spPr>
        <p:txBody>
          <a:bodyPr wrap="square">
            <a:spAutoFit/>
          </a:bodyPr>
          <a:lstStyle/>
          <a:p>
            <a:pPr lvl="0" algn="ctr"/>
            <a:r>
              <a:rPr lang="en-US" sz="1900" b="1" dirty="0">
                <a:solidFill>
                  <a:srgbClr val="C00000"/>
                </a:solidFill>
                <a:latin typeface="Arial" panose="020B0604020202020204" pitchFamily="34" charset="0"/>
                <a:cs typeface="Arial" panose="020B0604020202020204" pitchFamily="34" charset="0"/>
              </a:rPr>
              <a:t>PoC</a:t>
            </a:r>
          </a:p>
        </p:txBody>
      </p:sp>
      <p:sp>
        <p:nvSpPr>
          <p:cNvPr id="107" name="Rectangle 106">
            <a:extLst>
              <a:ext uri="{FF2B5EF4-FFF2-40B4-BE49-F238E27FC236}">
                <a16:creationId xmlns:a16="http://schemas.microsoft.com/office/drawing/2014/main" id="{2F8C7D63-2261-4442-F3A3-CFC4EC506116}"/>
              </a:ext>
            </a:extLst>
          </p:cNvPr>
          <p:cNvSpPr/>
          <p:nvPr/>
        </p:nvSpPr>
        <p:spPr>
          <a:xfrm>
            <a:off x="9153362" y="869019"/>
            <a:ext cx="740443" cy="384721"/>
          </a:xfrm>
          <a:prstGeom prst="rect">
            <a:avLst/>
          </a:prstGeom>
          <a:noFill/>
          <a:ln>
            <a:noFill/>
          </a:ln>
        </p:spPr>
        <p:txBody>
          <a:bodyPr wrap="square">
            <a:spAutoFit/>
          </a:bodyPr>
          <a:lstStyle/>
          <a:p>
            <a:pPr lvl="0" algn="ctr"/>
            <a:r>
              <a:rPr lang="en-US" sz="1900" b="1" dirty="0">
                <a:solidFill>
                  <a:srgbClr val="C00000"/>
                </a:solidFill>
                <a:latin typeface="Arial" panose="020B0604020202020204" pitchFamily="34" charset="0"/>
                <a:cs typeface="Arial" panose="020B0604020202020204" pitchFamily="34" charset="0"/>
              </a:rPr>
              <a:t>P-M</a:t>
            </a:r>
          </a:p>
        </p:txBody>
      </p:sp>
      <p:sp>
        <p:nvSpPr>
          <p:cNvPr id="108" name="Rectangle 107">
            <a:extLst>
              <a:ext uri="{FF2B5EF4-FFF2-40B4-BE49-F238E27FC236}">
                <a16:creationId xmlns:a16="http://schemas.microsoft.com/office/drawing/2014/main" id="{8C71E9D1-3A68-C0DF-A15F-7569C6A74B2D}"/>
              </a:ext>
            </a:extLst>
          </p:cNvPr>
          <p:cNvSpPr/>
          <p:nvPr/>
        </p:nvSpPr>
        <p:spPr>
          <a:xfrm>
            <a:off x="9680329" y="869019"/>
            <a:ext cx="740443" cy="384721"/>
          </a:xfrm>
          <a:prstGeom prst="rect">
            <a:avLst/>
          </a:prstGeom>
          <a:noFill/>
          <a:ln>
            <a:noFill/>
          </a:ln>
        </p:spPr>
        <p:txBody>
          <a:bodyPr wrap="square">
            <a:spAutoFit/>
          </a:bodyPr>
          <a:lstStyle/>
          <a:p>
            <a:pPr lvl="0" algn="ctr"/>
            <a:r>
              <a:rPr lang="en-US" sz="1900" b="1" dirty="0">
                <a:solidFill>
                  <a:srgbClr val="C00000"/>
                </a:solidFill>
                <a:latin typeface="Arial" panose="020B0604020202020204" pitchFamily="34" charset="0"/>
                <a:cs typeface="Arial" panose="020B0604020202020204" pitchFamily="34" charset="0"/>
              </a:rPr>
              <a:t>DoJ</a:t>
            </a:r>
          </a:p>
        </p:txBody>
      </p:sp>
      <p:sp>
        <p:nvSpPr>
          <p:cNvPr id="113" name="Rectangle 112">
            <a:extLst>
              <a:ext uri="{FF2B5EF4-FFF2-40B4-BE49-F238E27FC236}">
                <a16:creationId xmlns:a16="http://schemas.microsoft.com/office/drawing/2014/main" id="{BA8524A0-4E71-AF55-1603-5331EE8641F2}"/>
              </a:ext>
            </a:extLst>
          </p:cNvPr>
          <p:cNvSpPr/>
          <p:nvPr/>
        </p:nvSpPr>
        <p:spPr>
          <a:xfrm>
            <a:off x="1540745" y="5756989"/>
            <a:ext cx="6808073" cy="461665"/>
          </a:xfrm>
          <a:prstGeom prst="rect">
            <a:avLst/>
          </a:prstGeom>
          <a:ln>
            <a:noFill/>
          </a:ln>
        </p:spPr>
        <p:txBody>
          <a:bodyPr wrap="square">
            <a:spAutoFit/>
          </a:bodyPr>
          <a:lstStyle/>
          <a:p>
            <a:r>
              <a:rPr lang="en-US" sz="2400" b="1" dirty="0">
                <a:latin typeface="Arial" panose="020B0604020202020204" pitchFamily="34" charset="0"/>
                <a:cs typeface="Arial" panose="020B0604020202020204" pitchFamily="34" charset="0"/>
              </a:rPr>
              <a:t>7)  Saints murdered / beheaded in Tribulation</a:t>
            </a:r>
          </a:p>
        </p:txBody>
      </p:sp>
      <p:sp>
        <p:nvSpPr>
          <p:cNvPr id="114" name="Rectangle 113">
            <a:extLst>
              <a:ext uri="{FF2B5EF4-FFF2-40B4-BE49-F238E27FC236}">
                <a16:creationId xmlns:a16="http://schemas.microsoft.com/office/drawing/2014/main" id="{D78F4C1F-56CB-ABCC-AA4D-9D23A5BCD6E0}"/>
              </a:ext>
            </a:extLst>
          </p:cNvPr>
          <p:cNvSpPr/>
          <p:nvPr/>
        </p:nvSpPr>
        <p:spPr>
          <a:xfrm>
            <a:off x="1540745" y="5033509"/>
            <a:ext cx="7556591" cy="461665"/>
          </a:xfrm>
          <a:prstGeom prst="rect">
            <a:avLst/>
          </a:prstGeom>
          <a:ln>
            <a:noFill/>
          </a:ln>
        </p:spPr>
        <p:txBody>
          <a:bodyPr wrap="square">
            <a:spAutoFit/>
          </a:bodyPr>
          <a:lstStyle/>
          <a:p>
            <a:r>
              <a:rPr lang="en-US" sz="2400" b="1" dirty="0">
                <a:latin typeface="Arial" panose="020B0604020202020204" pitchFamily="34" charset="0"/>
                <a:cs typeface="Arial" panose="020B0604020202020204" pitchFamily="34" charset="0"/>
              </a:rPr>
              <a:t>6)  “Avenge our blood on those still alive on earth”</a:t>
            </a:r>
          </a:p>
        </p:txBody>
      </p:sp>
      <p:sp>
        <p:nvSpPr>
          <p:cNvPr id="115" name="Rectangle 114">
            <a:extLst>
              <a:ext uri="{FF2B5EF4-FFF2-40B4-BE49-F238E27FC236}">
                <a16:creationId xmlns:a16="http://schemas.microsoft.com/office/drawing/2014/main" id="{8071A9BA-22A6-6B5E-71C6-761C56C2B712}"/>
              </a:ext>
            </a:extLst>
          </p:cNvPr>
          <p:cNvSpPr/>
          <p:nvPr/>
        </p:nvSpPr>
        <p:spPr>
          <a:xfrm>
            <a:off x="1540745" y="4310029"/>
            <a:ext cx="6376273" cy="461665"/>
          </a:xfrm>
          <a:prstGeom prst="rect">
            <a:avLst/>
          </a:prstGeom>
          <a:ln>
            <a:noFill/>
          </a:ln>
        </p:spPr>
        <p:txBody>
          <a:bodyPr wrap="square">
            <a:spAutoFit/>
          </a:bodyPr>
          <a:lstStyle/>
          <a:p>
            <a:r>
              <a:rPr lang="en-US" sz="2400" b="1" dirty="0">
                <a:latin typeface="Arial" panose="020B0604020202020204" pitchFamily="34" charset="0"/>
                <a:cs typeface="Arial" panose="020B0604020202020204" pitchFamily="34" charset="0"/>
              </a:rPr>
              <a:t>5)  Saints are in God’s Heavenly presence</a:t>
            </a:r>
          </a:p>
        </p:txBody>
      </p:sp>
      <p:sp>
        <p:nvSpPr>
          <p:cNvPr id="116" name="Rectangle 115">
            <a:extLst>
              <a:ext uri="{FF2B5EF4-FFF2-40B4-BE49-F238E27FC236}">
                <a16:creationId xmlns:a16="http://schemas.microsoft.com/office/drawing/2014/main" id="{17691F59-1261-AD42-2B5B-1639AC6AE19D}"/>
              </a:ext>
            </a:extLst>
          </p:cNvPr>
          <p:cNvSpPr/>
          <p:nvPr/>
        </p:nvSpPr>
        <p:spPr>
          <a:xfrm>
            <a:off x="1540745" y="3586549"/>
            <a:ext cx="7454118" cy="461665"/>
          </a:xfrm>
          <a:prstGeom prst="rect">
            <a:avLst/>
          </a:prstGeom>
          <a:ln>
            <a:noFill/>
          </a:ln>
        </p:spPr>
        <p:txBody>
          <a:bodyPr wrap="square">
            <a:spAutoFit/>
          </a:bodyPr>
          <a:lstStyle/>
          <a:p>
            <a:r>
              <a:rPr lang="en-US" sz="2400" b="1" dirty="0">
                <a:latin typeface="Arial" panose="020B0604020202020204" pitchFamily="34" charset="0"/>
                <a:cs typeface="Arial" panose="020B0604020202020204" pitchFamily="34" charset="0"/>
              </a:rPr>
              <a:t>4)  Saints’ “white robes washed in blood of Lamb”</a:t>
            </a:r>
          </a:p>
        </p:txBody>
      </p:sp>
      <p:sp>
        <p:nvSpPr>
          <p:cNvPr id="117" name="Rectangle 116">
            <a:extLst>
              <a:ext uri="{FF2B5EF4-FFF2-40B4-BE49-F238E27FC236}">
                <a16:creationId xmlns:a16="http://schemas.microsoft.com/office/drawing/2014/main" id="{437AE827-1DFA-AA9A-914C-37D62AC78D44}"/>
              </a:ext>
            </a:extLst>
          </p:cNvPr>
          <p:cNvSpPr/>
          <p:nvPr/>
        </p:nvSpPr>
        <p:spPr>
          <a:xfrm>
            <a:off x="1540745" y="2863069"/>
            <a:ext cx="7123918" cy="461665"/>
          </a:xfrm>
          <a:prstGeom prst="rect">
            <a:avLst/>
          </a:prstGeom>
          <a:ln>
            <a:noFill/>
          </a:ln>
        </p:spPr>
        <p:txBody>
          <a:bodyPr wrap="square">
            <a:spAutoFit/>
          </a:bodyPr>
          <a:lstStyle/>
          <a:p>
            <a:r>
              <a:rPr lang="en-US" sz="2400" b="1" dirty="0">
                <a:latin typeface="Arial" panose="020B0604020202020204" pitchFamily="34" charset="0"/>
                <a:cs typeface="Arial" panose="020B0604020202020204" pitchFamily="34" charset="0"/>
              </a:rPr>
              <a:t>3)  Affliction / distress / trouble to John &amp; Saints</a:t>
            </a:r>
          </a:p>
        </p:txBody>
      </p:sp>
      <p:sp>
        <p:nvSpPr>
          <p:cNvPr id="118" name="Rectangle 117">
            <a:extLst>
              <a:ext uri="{FF2B5EF4-FFF2-40B4-BE49-F238E27FC236}">
                <a16:creationId xmlns:a16="http://schemas.microsoft.com/office/drawing/2014/main" id="{A984AA37-E3FC-F24C-B2B9-FB809C532584}"/>
              </a:ext>
            </a:extLst>
          </p:cNvPr>
          <p:cNvSpPr/>
          <p:nvPr/>
        </p:nvSpPr>
        <p:spPr>
          <a:xfrm>
            <a:off x="1540745" y="2139589"/>
            <a:ext cx="5955518" cy="461665"/>
          </a:xfrm>
          <a:prstGeom prst="rect">
            <a:avLst/>
          </a:prstGeom>
          <a:ln>
            <a:noFill/>
          </a:ln>
        </p:spPr>
        <p:txBody>
          <a:bodyPr wrap="square">
            <a:spAutoFit/>
          </a:bodyPr>
          <a:lstStyle/>
          <a:p>
            <a:r>
              <a:rPr lang="en-US" sz="2400" b="1" dirty="0">
                <a:latin typeface="Arial" panose="020B0604020202020204" pitchFamily="34" charset="0"/>
                <a:cs typeface="Arial" panose="020B0604020202020204" pitchFamily="34" charset="0"/>
              </a:rPr>
              <a:t>2)  John is a participant; fellow sufferer</a:t>
            </a:r>
          </a:p>
        </p:txBody>
      </p:sp>
      <p:sp>
        <p:nvSpPr>
          <p:cNvPr id="119" name="Rectangle 118">
            <a:extLst>
              <a:ext uri="{FF2B5EF4-FFF2-40B4-BE49-F238E27FC236}">
                <a16:creationId xmlns:a16="http://schemas.microsoft.com/office/drawing/2014/main" id="{FE12B7EE-75D0-03B8-A277-5E9BBB30EE99}"/>
              </a:ext>
            </a:extLst>
          </p:cNvPr>
          <p:cNvSpPr/>
          <p:nvPr/>
        </p:nvSpPr>
        <p:spPr>
          <a:xfrm>
            <a:off x="1540745" y="1416109"/>
            <a:ext cx="5820490" cy="461665"/>
          </a:xfrm>
          <a:prstGeom prst="rect">
            <a:avLst/>
          </a:prstGeom>
          <a:ln>
            <a:noFill/>
          </a:ln>
        </p:spPr>
        <p:txBody>
          <a:bodyPr wrap="square">
            <a:spAutoFit/>
          </a:bodyPr>
          <a:lstStyle/>
          <a:p>
            <a:pPr marL="182880" indent="-457200">
              <a:buFont typeface="+mj-lt"/>
              <a:buAutoNum type="arabicParenR"/>
            </a:pPr>
            <a:r>
              <a:rPr lang="en-US" sz="2400" b="1" dirty="0">
                <a:latin typeface="Arial" panose="020B0604020202020204" pitchFamily="34" charset="0"/>
                <a:cs typeface="Arial" panose="020B0604020202020204" pitchFamily="34" charset="0"/>
              </a:rPr>
              <a:t>Occurs during writing of Revelation</a:t>
            </a:r>
          </a:p>
        </p:txBody>
      </p:sp>
      <p:sp>
        <p:nvSpPr>
          <p:cNvPr id="163" name="Rectangle 162">
            <a:extLst>
              <a:ext uri="{FF2B5EF4-FFF2-40B4-BE49-F238E27FC236}">
                <a16:creationId xmlns:a16="http://schemas.microsoft.com/office/drawing/2014/main" id="{0C93FD54-7F79-0FA5-847F-9E59E2C2AB45}"/>
              </a:ext>
            </a:extLst>
          </p:cNvPr>
          <p:cNvSpPr/>
          <p:nvPr/>
        </p:nvSpPr>
        <p:spPr>
          <a:xfrm>
            <a:off x="9187048" y="518086"/>
            <a:ext cx="1749850" cy="384721"/>
          </a:xfrm>
          <a:prstGeom prst="rect">
            <a:avLst/>
          </a:prstGeom>
          <a:noFill/>
          <a:ln>
            <a:noFill/>
          </a:ln>
        </p:spPr>
        <p:txBody>
          <a:bodyPr wrap="square">
            <a:spAutoFit/>
          </a:bodyPr>
          <a:lstStyle/>
          <a:p>
            <a:pPr lvl="0" algn="ctr"/>
            <a:r>
              <a:rPr lang="en-US" sz="1900" b="1" dirty="0">
                <a:solidFill>
                  <a:srgbClr val="C00000"/>
                </a:solidFill>
                <a:latin typeface="Arial" panose="020B0604020202020204" pitchFamily="34" charset="0"/>
                <a:cs typeface="Arial" panose="020B0604020202020204" pitchFamily="34" charset="0"/>
              </a:rPr>
              <a:t>Consistent ?</a:t>
            </a:r>
          </a:p>
        </p:txBody>
      </p:sp>
      <p:sp>
        <p:nvSpPr>
          <p:cNvPr id="4" name="Rectangle 3">
            <a:extLst>
              <a:ext uri="{FF2B5EF4-FFF2-40B4-BE49-F238E27FC236}">
                <a16:creationId xmlns:a16="http://schemas.microsoft.com/office/drawing/2014/main" id="{60E389F5-B4C3-C8C6-263B-03FA8517F441}"/>
              </a:ext>
            </a:extLst>
          </p:cNvPr>
          <p:cNvSpPr/>
          <p:nvPr/>
        </p:nvSpPr>
        <p:spPr>
          <a:xfrm>
            <a:off x="1676361" y="640380"/>
            <a:ext cx="7562441" cy="523220"/>
          </a:xfrm>
          <a:prstGeom prst="rect">
            <a:avLst/>
          </a:prstGeom>
          <a:ln>
            <a:noFill/>
          </a:ln>
        </p:spPr>
        <p:txBody>
          <a:bodyPr wrap="square">
            <a:spAutoFit/>
          </a:bodyPr>
          <a:lstStyle/>
          <a:p>
            <a:pPr lvl="0" algn="ctr"/>
            <a:r>
              <a:rPr lang="en-US" sz="2800" b="1" u="sng" dirty="0">
                <a:solidFill>
                  <a:srgbClr val="C00000"/>
                </a:solidFill>
                <a:latin typeface="Arial" panose="020B0604020202020204" pitchFamily="34" charset="0"/>
                <a:cs typeface="Arial" panose="020B0604020202020204" pitchFamily="34" charset="0"/>
              </a:rPr>
              <a:t>7 Tribulation Characteristics</a:t>
            </a:r>
            <a:endParaRPr lang="en-US" sz="2800" b="1" dirty="0">
              <a:latin typeface="Arial" panose="020B0604020202020204" pitchFamily="34" charset="0"/>
              <a:cs typeface="Arial" panose="020B0604020202020204" pitchFamily="34" charset="0"/>
            </a:endParaRPr>
          </a:p>
        </p:txBody>
      </p:sp>
      <p:sp>
        <p:nvSpPr>
          <p:cNvPr id="56" name="Rectangle 55">
            <a:extLst>
              <a:ext uri="{FF2B5EF4-FFF2-40B4-BE49-F238E27FC236}">
                <a16:creationId xmlns:a16="http://schemas.microsoft.com/office/drawing/2014/main" id="{4EC4004D-21D4-20B4-5056-325ABB858DC0}"/>
              </a:ext>
            </a:extLst>
          </p:cNvPr>
          <p:cNvSpPr/>
          <p:nvPr/>
        </p:nvSpPr>
        <p:spPr>
          <a:xfrm rot="5400000">
            <a:off x="7045937" y="3593939"/>
            <a:ext cx="5486400" cy="475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0081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fade">
                                      <p:cBhvr>
                                        <p:cTn id="11" dur="500"/>
                                        <p:tgtEl>
                                          <p:spTgt spid="5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fade">
                                      <p:cBhvr>
                                        <p:cTn id="15" dur="500"/>
                                        <p:tgtEl>
                                          <p:spTgt spid="6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fade">
                                      <p:cBhvr>
                                        <p:cTn id="19" dur="500"/>
                                        <p:tgtEl>
                                          <p:spTgt spid="6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fade">
                                      <p:cBhvr>
                                        <p:cTn id="23" dur="500"/>
                                        <p:tgtEl>
                                          <p:spTgt spid="6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fade">
                                      <p:cBhvr>
                                        <p:cTn id="27" dur="500"/>
                                        <p:tgtEl>
                                          <p:spTgt spid="63"/>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500"/>
                                        <p:tgtEl>
                                          <p:spTgt spid="64"/>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fade">
                                      <p:cBhvr>
                                        <p:cTn id="35" dur="500"/>
                                        <p:tgtEl>
                                          <p:spTgt spid="66"/>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19"/>
                                        </p:tgtEl>
                                        <p:attrNameLst>
                                          <p:attrName>style.visibility</p:attrName>
                                        </p:attrNameLst>
                                      </p:cBhvr>
                                      <p:to>
                                        <p:strVal val="visible"/>
                                      </p:to>
                                    </p:set>
                                    <p:animEffect transition="in" filter="fade">
                                      <p:cBhvr>
                                        <p:cTn id="39" dur="500"/>
                                        <p:tgtEl>
                                          <p:spTgt spid="119"/>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18"/>
                                        </p:tgtEl>
                                        <p:attrNameLst>
                                          <p:attrName>style.visibility</p:attrName>
                                        </p:attrNameLst>
                                      </p:cBhvr>
                                      <p:to>
                                        <p:strVal val="visible"/>
                                      </p:to>
                                    </p:set>
                                    <p:animEffect transition="in" filter="fade">
                                      <p:cBhvr>
                                        <p:cTn id="43" dur="500"/>
                                        <p:tgtEl>
                                          <p:spTgt spid="118"/>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17"/>
                                        </p:tgtEl>
                                        <p:attrNameLst>
                                          <p:attrName>style.visibility</p:attrName>
                                        </p:attrNameLst>
                                      </p:cBhvr>
                                      <p:to>
                                        <p:strVal val="visible"/>
                                      </p:to>
                                    </p:set>
                                    <p:animEffect transition="in" filter="fade">
                                      <p:cBhvr>
                                        <p:cTn id="47" dur="500"/>
                                        <p:tgtEl>
                                          <p:spTgt spid="117"/>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16"/>
                                        </p:tgtEl>
                                        <p:attrNameLst>
                                          <p:attrName>style.visibility</p:attrName>
                                        </p:attrNameLst>
                                      </p:cBhvr>
                                      <p:to>
                                        <p:strVal val="visible"/>
                                      </p:to>
                                    </p:set>
                                    <p:animEffect transition="in" filter="fade">
                                      <p:cBhvr>
                                        <p:cTn id="51" dur="500"/>
                                        <p:tgtEl>
                                          <p:spTgt spid="116"/>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15"/>
                                        </p:tgtEl>
                                        <p:attrNameLst>
                                          <p:attrName>style.visibility</p:attrName>
                                        </p:attrNameLst>
                                      </p:cBhvr>
                                      <p:to>
                                        <p:strVal val="visible"/>
                                      </p:to>
                                    </p:set>
                                    <p:animEffect transition="in" filter="fade">
                                      <p:cBhvr>
                                        <p:cTn id="55" dur="500"/>
                                        <p:tgtEl>
                                          <p:spTgt spid="115"/>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114"/>
                                        </p:tgtEl>
                                        <p:attrNameLst>
                                          <p:attrName>style.visibility</p:attrName>
                                        </p:attrNameLst>
                                      </p:cBhvr>
                                      <p:to>
                                        <p:strVal val="visible"/>
                                      </p:to>
                                    </p:set>
                                    <p:animEffect transition="in" filter="fade">
                                      <p:cBhvr>
                                        <p:cTn id="59" dur="500"/>
                                        <p:tgtEl>
                                          <p:spTgt spid="114"/>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113"/>
                                        </p:tgtEl>
                                        <p:attrNameLst>
                                          <p:attrName>style.visibility</p:attrName>
                                        </p:attrNameLst>
                                      </p:cBhvr>
                                      <p:to>
                                        <p:strVal val="visible"/>
                                      </p:to>
                                    </p:set>
                                    <p:animEffect transition="in" filter="fade">
                                      <p:cBhvr>
                                        <p:cTn id="63" dur="500"/>
                                        <p:tgtEl>
                                          <p:spTgt spid="113"/>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58"/>
                                        </p:tgtEl>
                                        <p:attrNameLst>
                                          <p:attrName>style.visibility</p:attrName>
                                        </p:attrNameLst>
                                      </p:cBhvr>
                                      <p:to>
                                        <p:strVal val="visible"/>
                                      </p:to>
                                    </p:set>
                                    <p:animEffect transition="in" filter="fade">
                                      <p:cBhvr>
                                        <p:cTn id="68" dur="500"/>
                                        <p:tgtEl>
                                          <p:spTgt spid="58"/>
                                        </p:tgtEl>
                                      </p:cBhvr>
                                    </p:animEffect>
                                  </p:childTnLst>
                                </p:cTn>
                              </p:par>
                            </p:childTnLst>
                          </p:cTn>
                        </p:par>
                        <p:par>
                          <p:cTn id="69" fill="hold">
                            <p:stCondLst>
                              <p:cond delay="500"/>
                            </p:stCondLst>
                            <p:childTnLst>
                              <p:par>
                                <p:cTn id="70" presetID="10" presetClass="entr" presetSubtype="0" fill="hold" grpId="0" nodeType="afterEffect">
                                  <p:stCondLst>
                                    <p:cond delay="0"/>
                                  </p:stCondLst>
                                  <p:childTnLst>
                                    <p:set>
                                      <p:cBhvr>
                                        <p:cTn id="71" dur="1" fill="hold">
                                          <p:stCondLst>
                                            <p:cond delay="0"/>
                                          </p:stCondLst>
                                        </p:cTn>
                                        <p:tgtEl>
                                          <p:spTgt spid="163"/>
                                        </p:tgtEl>
                                        <p:attrNameLst>
                                          <p:attrName>style.visibility</p:attrName>
                                        </p:attrNameLst>
                                      </p:cBhvr>
                                      <p:to>
                                        <p:strVal val="visible"/>
                                      </p:to>
                                    </p:set>
                                    <p:animEffect transition="in" filter="fade">
                                      <p:cBhvr>
                                        <p:cTn id="72" dur="500"/>
                                        <p:tgtEl>
                                          <p:spTgt spid="163"/>
                                        </p:tgtEl>
                                      </p:cBhvr>
                                    </p:animEffect>
                                  </p:childTnLst>
                                </p:cTn>
                              </p:par>
                            </p:childTnLst>
                          </p:cTn>
                        </p:par>
                        <p:par>
                          <p:cTn id="73" fill="hold">
                            <p:stCondLst>
                              <p:cond delay="1000"/>
                            </p:stCondLst>
                            <p:childTnLst>
                              <p:par>
                                <p:cTn id="74" presetID="10" presetClass="entr" presetSubtype="0" fill="hold" grpId="0" nodeType="afterEffect">
                                  <p:stCondLst>
                                    <p:cond delay="0"/>
                                  </p:stCondLst>
                                  <p:childTnLst>
                                    <p:set>
                                      <p:cBhvr>
                                        <p:cTn id="75" dur="1" fill="hold">
                                          <p:stCondLst>
                                            <p:cond delay="0"/>
                                          </p:stCondLst>
                                        </p:cTn>
                                        <p:tgtEl>
                                          <p:spTgt spid="107"/>
                                        </p:tgtEl>
                                        <p:attrNameLst>
                                          <p:attrName>style.visibility</p:attrName>
                                        </p:attrNameLst>
                                      </p:cBhvr>
                                      <p:to>
                                        <p:strVal val="visible"/>
                                      </p:to>
                                    </p:set>
                                    <p:animEffect transition="in" filter="fade">
                                      <p:cBhvr>
                                        <p:cTn id="76" dur="500"/>
                                        <p:tgtEl>
                                          <p:spTgt spid="107"/>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fade">
                                      <p:cBhvr>
                                        <p:cTn id="81" dur="500"/>
                                        <p:tgtEl>
                                          <p:spTgt spid="9"/>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500"/>
                                        <p:tgtEl>
                                          <p:spTgt spid="11"/>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fade">
                                      <p:cBhvr>
                                        <p:cTn id="91" dur="500"/>
                                        <p:tgtEl>
                                          <p:spTgt spid="14"/>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500"/>
                                        <p:tgtEl>
                                          <p:spTgt spid="17"/>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500"/>
                                        <p:tgtEl>
                                          <p:spTgt spid="20"/>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500"/>
                                        <p:tgtEl>
                                          <p:spTgt spid="23"/>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nodeType="clickEffect">
                                  <p:stCondLst>
                                    <p:cond delay="0"/>
                                  </p:stCondLst>
                                  <p:childTnLst>
                                    <p:set>
                                      <p:cBhvr>
                                        <p:cTn id="110" dur="1" fill="hold">
                                          <p:stCondLst>
                                            <p:cond delay="0"/>
                                          </p:stCondLst>
                                        </p:cTn>
                                        <p:tgtEl>
                                          <p:spTgt spid="26"/>
                                        </p:tgtEl>
                                        <p:attrNameLst>
                                          <p:attrName>style.visibility</p:attrName>
                                        </p:attrNameLst>
                                      </p:cBhvr>
                                      <p:to>
                                        <p:strVal val="visible"/>
                                      </p:to>
                                    </p:set>
                                    <p:animEffect transition="in" filter="fade">
                                      <p:cBhvr>
                                        <p:cTn id="111" dur="500"/>
                                        <p:tgtEl>
                                          <p:spTgt spid="26"/>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500"/>
                                        <p:tgtEl>
                                          <p:spTgt spid="56"/>
                                        </p:tgtEl>
                                      </p:cBhvr>
                                    </p:animEffect>
                                  </p:childTnLst>
                                </p:cTn>
                              </p:par>
                            </p:childTnLst>
                          </p:cTn>
                        </p:par>
                        <p:par>
                          <p:cTn id="117" fill="hold">
                            <p:stCondLst>
                              <p:cond delay="500"/>
                            </p:stCondLst>
                            <p:childTnLst>
                              <p:par>
                                <p:cTn id="118" presetID="10" presetClass="entr" presetSubtype="0" fill="hold" grpId="0" nodeType="afterEffect">
                                  <p:stCondLst>
                                    <p:cond delay="0"/>
                                  </p:stCondLst>
                                  <p:childTnLst>
                                    <p:set>
                                      <p:cBhvr>
                                        <p:cTn id="119" dur="1" fill="hold">
                                          <p:stCondLst>
                                            <p:cond delay="0"/>
                                          </p:stCondLst>
                                        </p:cTn>
                                        <p:tgtEl>
                                          <p:spTgt spid="108"/>
                                        </p:tgtEl>
                                        <p:attrNameLst>
                                          <p:attrName>style.visibility</p:attrName>
                                        </p:attrNameLst>
                                      </p:cBhvr>
                                      <p:to>
                                        <p:strVal val="visible"/>
                                      </p:to>
                                    </p:set>
                                    <p:animEffect transition="in" filter="fade">
                                      <p:cBhvr>
                                        <p:cTn id="120" dur="500"/>
                                        <p:tgtEl>
                                          <p:spTgt spid="108"/>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nodeType="clickEffect">
                                  <p:stCondLst>
                                    <p:cond delay="0"/>
                                  </p:stCondLst>
                                  <p:childTnLst>
                                    <p:set>
                                      <p:cBhvr>
                                        <p:cTn id="124" dur="1" fill="hold">
                                          <p:stCondLst>
                                            <p:cond delay="0"/>
                                          </p:stCondLst>
                                        </p:cTn>
                                        <p:tgtEl>
                                          <p:spTgt spid="84"/>
                                        </p:tgtEl>
                                        <p:attrNameLst>
                                          <p:attrName>style.visibility</p:attrName>
                                        </p:attrNameLst>
                                      </p:cBhvr>
                                      <p:to>
                                        <p:strVal val="visible"/>
                                      </p:to>
                                    </p:set>
                                    <p:animEffect transition="in" filter="fade">
                                      <p:cBhvr>
                                        <p:cTn id="125" dur="500"/>
                                        <p:tgtEl>
                                          <p:spTgt spid="84"/>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nodeType="clickEffect">
                                  <p:stCondLst>
                                    <p:cond delay="0"/>
                                  </p:stCondLst>
                                  <p:childTnLst>
                                    <p:set>
                                      <p:cBhvr>
                                        <p:cTn id="129" dur="1" fill="hold">
                                          <p:stCondLst>
                                            <p:cond delay="0"/>
                                          </p:stCondLst>
                                        </p:cTn>
                                        <p:tgtEl>
                                          <p:spTgt spid="85"/>
                                        </p:tgtEl>
                                        <p:attrNameLst>
                                          <p:attrName>style.visibility</p:attrName>
                                        </p:attrNameLst>
                                      </p:cBhvr>
                                      <p:to>
                                        <p:strVal val="visible"/>
                                      </p:to>
                                    </p:set>
                                    <p:animEffect transition="in" filter="fade">
                                      <p:cBhvr>
                                        <p:cTn id="130" dur="500"/>
                                        <p:tgtEl>
                                          <p:spTgt spid="85"/>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nodeType="clickEffect">
                                  <p:stCondLst>
                                    <p:cond delay="0"/>
                                  </p:stCondLst>
                                  <p:childTnLst>
                                    <p:set>
                                      <p:cBhvr>
                                        <p:cTn id="134" dur="1" fill="hold">
                                          <p:stCondLst>
                                            <p:cond delay="0"/>
                                          </p:stCondLst>
                                        </p:cTn>
                                        <p:tgtEl>
                                          <p:spTgt spid="86"/>
                                        </p:tgtEl>
                                        <p:attrNameLst>
                                          <p:attrName>style.visibility</p:attrName>
                                        </p:attrNameLst>
                                      </p:cBhvr>
                                      <p:to>
                                        <p:strVal val="visible"/>
                                      </p:to>
                                    </p:set>
                                    <p:animEffect transition="in" filter="fade">
                                      <p:cBhvr>
                                        <p:cTn id="135" dur="500"/>
                                        <p:tgtEl>
                                          <p:spTgt spid="86"/>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nodeType="clickEffect">
                                  <p:stCondLst>
                                    <p:cond delay="0"/>
                                  </p:stCondLst>
                                  <p:childTnLst>
                                    <p:set>
                                      <p:cBhvr>
                                        <p:cTn id="139" dur="1" fill="hold">
                                          <p:stCondLst>
                                            <p:cond delay="0"/>
                                          </p:stCondLst>
                                        </p:cTn>
                                        <p:tgtEl>
                                          <p:spTgt spid="87"/>
                                        </p:tgtEl>
                                        <p:attrNameLst>
                                          <p:attrName>style.visibility</p:attrName>
                                        </p:attrNameLst>
                                      </p:cBhvr>
                                      <p:to>
                                        <p:strVal val="visible"/>
                                      </p:to>
                                    </p:set>
                                    <p:animEffect transition="in" filter="fade">
                                      <p:cBhvr>
                                        <p:cTn id="140" dur="500"/>
                                        <p:tgtEl>
                                          <p:spTgt spid="87"/>
                                        </p:tgtEl>
                                      </p:cBhvr>
                                    </p:animEffec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nodeType="clickEffect">
                                  <p:stCondLst>
                                    <p:cond delay="0"/>
                                  </p:stCondLst>
                                  <p:childTnLst>
                                    <p:set>
                                      <p:cBhvr>
                                        <p:cTn id="144" dur="1" fill="hold">
                                          <p:stCondLst>
                                            <p:cond delay="0"/>
                                          </p:stCondLst>
                                        </p:cTn>
                                        <p:tgtEl>
                                          <p:spTgt spid="88"/>
                                        </p:tgtEl>
                                        <p:attrNameLst>
                                          <p:attrName>style.visibility</p:attrName>
                                        </p:attrNameLst>
                                      </p:cBhvr>
                                      <p:to>
                                        <p:strVal val="visible"/>
                                      </p:to>
                                    </p:set>
                                    <p:animEffect transition="in" filter="fade">
                                      <p:cBhvr>
                                        <p:cTn id="145" dur="500"/>
                                        <p:tgtEl>
                                          <p:spTgt spid="88"/>
                                        </p:tgtEl>
                                      </p:cBhvr>
                                    </p:animEffect>
                                  </p:child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nodeType="clickEffect">
                                  <p:stCondLst>
                                    <p:cond delay="0"/>
                                  </p:stCondLst>
                                  <p:childTnLst>
                                    <p:set>
                                      <p:cBhvr>
                                        <p:cTn id="149" dur="1" fill="hold">
                                          <p:stCondLst>
                                            <p:cond delay="0"/>
                                          </p:stCondLst>
                                        </p:cTn>
                                        <p:tgtEl>
                                          <p:spTgt spid="89"/>
                                        </p:tgtEl>
                                        <p:attrNameLst>
                                          <p:attrName>style.visibility</p:attrName>
                                        </p:attrNameLst>
                                      </p:cBhvr>
                                      <p:to>
                                        <p:strVal val="visible"/>
                                      </p:to>
                                    </p:set>
                                    <p:animEffect transition="in" filter="fade">
                                      <p:cBhvr>
                                        <p:cTn id="150" dur="500"/>
                                        <p:tgtEl>
                                          <p:spTgt spid="89"/>
                                        </p:tgtEl>
                                      </p:cBhvr>
                                    </p:animEffect>
                                  </p:childTnLst>
                                </p:cTn>
                              </p:par>
                            </p:childTnLst>
                          </p:cTn>
                        </p:par>
                      </p:childTnLst>
                    </p:cTn>
                  </p:par>
                  <p:par>
                    <p:cTn id="151" fill="hold">
                      <p:stCondLst>
                        <p:cond delay="indefinite"/>
                      </p:stCondLst>
                      <p:childTnLst>
                        <p:par>
                          <p:cTn id="152" fill="hold">
                            <p:stCondLst>
                              <p:cond delay="0"/>
                            </p:stCondLst>
                            <p:childTnLst>
                              <p:par>
                                <p:cTn id="153" presetID="10" presetClass="entr" presetSubtype="0" fill="hold" nodeType="clickEffect">
                                  <p:stCondLst>
                                    <p:cond delay="0"/>
                                  </p:stCondLst>
                                  <p:childTnLst>
                                    <p:set>
                                      <p:cBhvr>
                                        <p:cTn id="154" dur="1" fill="hold">
                                          <p:stCondLst>
                                            <p:cond delay="0"/>
                                          </p:stCondLst>
                                        </p:cTn>
                                        <p:tgtEl>
                                          <p:spTgt spid="90"/>
                                        </p:tgtEl>
                                        <p:attrNameLst>
                                          <p:attrName>style.visibility</p:attrName>
                                        </p:attrNameLst>
                                      </p:cBhvr>
                                      <p:to>
                                        <p:strVal val="visible"/>
                                      </p:to>
                                    </p:set>
                                    <p:animEffect transition="in" filter="fade">
                                      <p:cBhvr>
                                        <p:cTn id="155" dur="500"/>
                                        <p:tgtEl>
                                          <p:spTgt spid="90"/>
                                        </p:tgtEl>
                                      </p:cBhvr>
                                    </p:animEffect>
                                  </p:childTnLst>
                                </p:cTn>
                              </p:par>
                            </p:childTnLst>
                          </p:cTn>
                        </p:par>
                      </p:childTnLst>
                    </p:cTn>
                  </p:par>
                  <p:par>
                    <p:cTn id="156" fill="hold">
                      <p:stCondLst>
                        <p:cond delay="indefinite"/>
                      </p:stCondLst>
                      <p:childTnLst>
                        <p:par>
                          <p:cTn id="157" fill="hold">
                            <p:stCondLst>
                              <p:cond delay="0"/>
                            </p:stCondLst>
                            <p:childTnLst>
                              <p:par>
                                <p:cTn id="158" presetID="10" presetClass="entr" presetSubtype="0" fill="hold" grpId="0" nodeType="clickEffect">
                                  <p:stCondLst>
                                    <p:cond delay="0"/>
                                  </p:stCondLst>
                                  <p:childTnLst>
                                    <p:set>
                                      <p:cBhvr>
                                        <p:cTn id="159" dur="1" fill="hold">
                                          <p:stCondLst>
                                            <p:cond delay="0"/>
                                          </p:stCondLst>
                                        </p:cTn>
                                        <p:tgtEl>
                                          <p:spTgt spid="105"/>
                                        </p:tgtEl>
                                        <p:attrNameLst>
                                          <p:attrName>style.visibility</p:attrName>
                                        </p:attrNameLst>
                                      </p:cBhvr>
                                      <p:to>
                                        <p:strVal val="visible"/>
                                      </p:to>
                                    </p:set>
                                    <p:animEffect transition="in" filter="fade">
                                      <p:cBhvr>
                                        <p:cTn id="160" dur="500"/>
                                        <p:tgtEl>
                                          <p:spTgt spid="105"/>
                                        </p:tgtEl>
                                      </p:cBhvr>
                                    </p:animEffect>
                                  </p:childTnLst>
                                </p:cTn>
                              </p:par>
                            </p:childTnLst>
                          </p:cTn>
                        </p:par>
                        <p:par>
                          <p:cTn id="161" fill="hold">
                            <p:stCondLst>
                              <p:cond delay="500"/>
                            </p:stCondLst>
                            <p:childTnLst>
                              <p:par>
                                <p:cTn id="162" presetID="10" presetClass="entr" presetSubtype="0" fill="hold" grpId="0" nodeType="afterEffect">
                                  <p:stCondLst>
                                    <p:cond delay="0"/>
                                  </p:stCondLst>
                                  <p:childTnLst>
                                    <p:set>
                                      <p:cBhvr>
                                        <p:cTn id="163" dur="1" fill="hold">
                                          <p:stCondLst>
                                            <p:cond delay="0"/>
                                          </p:stCondLst>
                                        </p:cTn>
                                        <p:tgtEl>
                                          <p:spTgt spid="106"/>
                                        </p:tgtEl>
                                        <p:attrNameLst>
                                          <p:attrName>style.visibility</p:attrName>
                                        </p:attrNameLst>
                                      </p:cBhvr>
                                      <p:to>
                                        <p:strVal val="visible"/>
                                      </p:to>
                                    </p:set>
                                    <p:animEffect transition="in" filter="fade">
                                      <p:cBhvr>
                                        <p:cTn id="164" dur="500"/>
                                        <p:tgtEl>
                                          <p:spTgt spid="106"/>
                                        </p:tgtEl>
                                      </p:cBhvr>
                                    </p:animEffect>
                                  </p:childTnLst>
                                </p:cTn>
                              </p:par>
                            </p:childTnLst>
                          </p:cTn>
                        </p:par>
                      </p:childTnLst>
                    </p:cTn>
                  </p:par>
                  <p:par>
                    <p:cTn id="165" fill="hold">
                      <p:stCondLst>
                        <p:cond delay="indefinite"/>
                      </p:stCondLst>
                      <p:childTnLst>
                        <p:par>
                          <p:cTn id="166" fill="hold">
                            <p:stCondLst>
                              <p:cond delay="0"/>
                            </p:stCondLst>
                            <p:childTnLst>
                              <p:par>
                                <p:cTn id="167" presetID="10" presetClass="entr" presetSubtype="0" fill="hold" nodeType="clickEffect">
                                  <p:stCondLst>
                                    <p:cond delay="0"/>
                                  </p:stCondLst>
                                  <p:childTnLst>
                                    <p:set>
                                      <p:cBhvr>
                                        <p:cTn id="168" dur="1" fill="hold">
                                          <p:stCondLst>
                                            <p:cond delay="0"/>
                                          </p:stCondLst>
                                        </p:cTn>
                                        <p:tgtEl>
                                          <p:spTgt spid="141"/>
                                        </p:tgtEl>
                                        <p:attrNameLst>
                                          <p:attrName>style.visibility</p:attrName>
                                        </p:attrNameLst>
                                      </p:cBhvr>
                                      <p:to>
                                        <p:strVal val="visible"/>
                                      </p:to>
                                    </p:set>
                                    <p:animEffect transition="in" filter="fade">
                                      <p:cBhvr>
                                        <p:cTn id="169" dur="5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5" grpId="0" animBg="1"/>
      <p:bldP spid="59" grpId="0" animBg="1"/>
      <p:bldP spid="60" grpId="0" animBg="1"/>
      <p:bldP spid="61" grpId="0" animBg="1"/>
      <p:bldP spid="62" grpId="0" animBg="1"/>
      <p:bldP spid="63" grpId="0" animBg="1"/>
      <p:bldP spid="64" grpId="0" animBg="1"/>
      <p:bldP spid="65" grpId="0" animBg="1"/>
      <p:bldP spid="66" grpId="0" animBg="1"/>
      <p:bldP spid="106" grpId="0"/>
      <p:bldP spid="107" grpId="0"/>
      <p:bldP spid="108" grpId="0"/>
      <p:bldP spid="113" grpId="0"/>
      <p:bldP spid="114" grpId="0"/>
      <p:bldP spid="115" grpId="0"/>
      <p:bldP spid="116" grpId="0"/>
      <p:bldP spid="117" grpId="0"/>
      <p:bldP spid="118" grpId="0"/>
      <p:bldP spid="119" grpId="0"/>
      <p:bldP spid="163" grpId="0"/>
      <p:bldP spid="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0" y="-11631"/>
            <a:ext cx="12191999" cy="6869635"/>
          </a:xfrm>
          <a:prstGeom prst="rect">
            <a:avLst/>
          </a:prstGeom>
          <a:solidFill>
            <a:schemeClr val="tx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3" name="Right Triangle 12">
            <a:extLst>
              <a:ext uri="{FF2B5EF4-FFF2-40B4-BE49-F238E27FC236}">
                <a16:creationId xmlns:a16="http://schemas.microsoft.com/office/drawing/2014/main" id="{12CCCB99-A7F4-B62C-0205-8E2D153C9EF1}"/>
              </a:ext>
            </a:extLst>
          </p:cNvPr>
          <p:cNvSpPr/>
          <p:nvPr/>
        </p:nvSpPr>
        <p:spPr>
          <a:xfrm rot="5400000">
            <a:off x="67185" y="-86567"/>
            <a:ext cx="2315467" cy="2472531"/>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21B7445-7055-8B49-2AEB-0ACA914651FD}"/>
              </a:ext>
            </a:extLst>
          </p:cNvPr>
          <p:cNvSpPr txBox="1"/>
          <p:nvPr/>
        </p:nvSpPr>
        <p:spPr>
          <a:xfrm rot="-2700000">
            <a:off x="-268379" y="638033"/>
            <a:ext cx="2608792" cy="707886"/>
          </a:xfrm>
          <a:prstGeom prst="rect">
            <a:avLst/>
          </a:prstGeom>
          <a:noFill/>
        </p:spPr>
        <p:txBody>
          <a:bodyPr wrap="square">
            <a:spAutoFit/>
          </a:bodyPr>
          <a:lstStyle/>
          <a:p>
            <a:pPr algn="ctr"/>
            <a:r>
              <a:rPr lang="en-US" sz="4000" b="1" dirty="0">
                <a:solidFill>
                  <a:srgbClr val="FFFF00"/>
                </a:solidFill>
                <a:latin typeface="Arial" panose="020B0604020202020204" pitchFamily="34" charset="0"/>
                <a:cs typeface="Arial" panose="020B0604020202020204" pitchFamily="34" charset="0"/>
              </a:rPr>
              <a:t>Proof  # 2</a:t>
            </a:r>
          </a:p>
        </p:txBody>
      </p:sp>
      <p:sp>
        <p:nvSpPr>
          <p:cNvPr id="15" name="TextBox 14">
            <a:extLst>
              <a:ext uri="{FF2B5EF4-FFF2-40B4-BE49-F238E27FC236}">
                <a16:creationId xmlns:a16="http://schemas.microsoft.com/office/drawing/2014/main" id="{F8F635A8-BD1A-ED63-7569-3A38EBCF54AF}"/>
              </a:ext>
            </a:extLst>
          </p:cNvPr>
          <p:cNvSpPr txBox="1"/>
          <p:nvPr/>
        </p:nvSpPr>
        <p:spPr>
          <a:xfrm>
            <a:off x="1971040" y="431537"/>
            <a:ext cx="10220958" cy="1200329"/>
          </a:xfrm>
          <a:prstGeom prst="rect">
            <a:avLst/>
          </a:prstGeom>
          <a:noFill/>
          <a:ln>
            <a:noFill/>
          </a:ln>
        </p:spPr>
        <p:txBody>
          <a:bodyPr wrap="square" rtlCol="0">
            <a:spAutoFit/>
          </a:bodyPr>
          <a:lstStyle/>
          <a:p>
            <a:pPr algn="ctr"/>
            <a:r>
              <a:rPr lang="en-US" sz="7200" b="1" dirty="0">
                <a:solidFill>
                  <a:schemeClr val="bg1"/>
                </a:solidFill>
                <a:latin typeface="Arial" panose="020B0604020202020204" pitchFamily="34" charset="0"/>
                <a:cs typeface="Arial" panose="020B0604020202020204" pitchFamily="34" charset="0"/>
              </a:rPr>
              <a:t>Revelation Tribulation</a:t>
            </a:r>
          </a:p>
        </p:txBody>
      </p:sp>
      <p:sp>
        <p:nvSpPr>
          <p:cNvPr id="16" name="Rectangle 15">
            <a:extLst>
              <a:ext uri="{FF2B5EF4-FFF2-40B4-BE49-F238E27FC236}">
                <a16:creationId xmlns:a16="http://schemas.microsoft.com/office/drawing/2014/main" id="{9F69CE43-4BC0-2931-9431-6C22D9157C9F}"/>
              </a:ext>
            </a:extLst>
          </p:cNvPr>
          <p:cNvSpPr>
            <a:spLocks noChangeArrowheads="1"/>
          </p:cNvSpPr>
          <p:nvPr/>
        </p:nvSpPr>
        <p:spPr bwMode="auto">
          <a:xfrm>
            <a:off x="-10160" y="2308861"/>
            <a:ext cx="12188952" cy="45719"/>
          </a:xfrm>
          <a:prstGeom prst="rect">
            <a:avLst/>
          </a:prstGeom>
          <a:solidFill>
            <a:srgbClr val="FF0000"/>
          </a:solidFill>
          <a:ln w="9525" algn="ctr">
            <a:solidFill>
              <a:schemeClr val="tx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altLang="en-US" sz="2400">
              <a:latin typeface="Arial" panose="020B0604020202020204" pitchFamily="34" charset="0"/>
              <a:cs typeface="Arial" panose="020B0604020202020204" pitchFamily="34" charset="0"/>
            </a:endParaRPr>
          </a:p>
        </p:txBody>
      </p:sp>
      <p:sp>
        <p:nvSpPr>
          <p:cNvPr id="17" name="Slide Number Placeholder 1">
            <a:extLst>
              <a:ext uri="{FF2B5EF4-FFF2-40B4-BE49-F238E27FC236}">
                <a16:creationId xmlns:a16="http://schemas.microsoft.com/office/drawing/2014/main" id="{237D445F-F9AB-BBF6-314C-83E9A5466A7C}"/>
              </a:ext>
            </a:extLst>
          </p:cNvPr>
          <p:cNvSpPr>
            <a:spLocks noGrp="1"/>
          </p:cNvSpPr>
          <p:nvPr>
            <p:ph type="sldNum" sz="quarter" idx="10"/>
          </p:nvPr>
        </p:nvSpPr>
        <p:spPr>
          <a:xfrm>
            <a:off x="11427229" y="57640"/>
            <a:ext cx="741105" cy="365125"/>
          </a:xfrm>
        </p:spPr>
        <p:txBody>
          <a:bodyPr/>
          <a:lstStyle/>
          <a:p>
            <a:fld id="{074AB93A-AEF6-4B2B-8015-AB1375F19FCF}" type="slidenum">
              <a:rPr lang="en-US" smtClean="0"/>
              <a:pPr/>
              <a:t>19</a:t>
            </a:fld>
            <a:endParaRPr lang="en-US"/>
          </a:p>
        </p:txBody>
      </p:sp>
      <p:sp>
        <p:nvSpPr>
          <p:cNvPr id="2" name="TextBox 1">
            <a:extLst>
              <a:ext uri="{FF2B5EF4-FFF2-40B4-BE49-F238E27FC236}">
                <a16:creationId xmlns:a16="http://schemas.microsoft.com/office/drawing/2014/main" id="{866609DC-AA84-6E50-AB96-11BADAE57101}"/>
              </a:ext>
            </a:extLst>
          </p:cNvPr>
          <p:cNvSpPr txBox="1"/>
          <p:nvPr/>
        </p:nvSpPr>
        <p:spPr>
          <a:xfrm>
            <a:off x="0" y="3446950"/>
            <a:ext cx="12168334" cy="2308324"/>
          </a:xfrm>
          <a:prstGeom prst="rect">
            <a:avLst/>
          </a:prstGeom>
          <a:noFill/>
          <a:ln>
            <a:noFill/>
          </a:ln>
        </p:spPr>
        <p:txBody>
          <a:bodyPr wrap="square" rtlCol="0">
            <a:spAutoFit/>
          </a:bodyPr>
          <a:lstStyle/>
          <a:p>
            <a:pPr algn="ctr"/>
            <a:r>
              <a:rPr lang="en-US" sz="4800" b="1" u="sng" dirty="0">
                <a:solidFill>
                  <a:srgbClr val="FFFF00"/>
                </a:solidFill>
                <a:latin typeface="Arial" panose="020B0604020202020204" pitchFamily="34" charset="0"/>
                <a:cs typeface="Arial" panose="020B0604020202020204" pitchFamily="34" charset="0"/>
              </a:rPr>
              <a:t>“Woman &amp; Man Child</a:t>
            </a:r>
          </a:p>
          <a:p>
            <a:pPr algn="ctr"/>
            <a:endParaRPr lang="en-US" sz="4800" b="1" dirty="0">
              <a:solidFill>
                <a:srgbClr val="FFFF00"/>
              </a:solidFill>
              <a:latin typeface="Arial" panose="020B0604020202020204" pitchFamily="34" charset="0"/>
              <a:cs typeface="Arial" panose="020B0604020202020204" pitchFamily="34" charset="0"/>
            </a:endParaRPr>
          </a:p>
          <a:p>
            <a:pPr algn="ctr"/>
            <a:r>
              <a:rPr lang="en-US" sz="4800" b="1" dirty="0">
                <a:solidFill>
                  <a:srgbClr val="FFFF00"/>
                </a:solidFill>
                <a:latin typeface="Arial" panose="020B0604020202020204" pitchFamily="34" charset="0"/>
                <a:cs typeface="Arial" panose="020B0604020202020204" pitchFamily="34" charset="0"/>
              </a:rPr>
              <a:t>Revelation 12:14</a:t>
            </a:r>
          </a:p>
        </p:txBody>
      </p:sp>
    </p:spTree>
    <p:extLst>
      <p:ext uri="{BB962C8B-B14F-4D97-AF65-F5344CB8AC3E}">
        <p14:creationId xmlns:p14="http://schemas.microsoft.com/office/powerpoint/2010/main" val="1234223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25D359-D9F8-4D00-9BF3-28474C1D5882}"/>
              </a:ext>
            </a:extLst>
          </p:cNvPr>
          <p:cNvSpPr/>
          <p:nvPr/>
        </p:nvSpPr>
        <p:spPr>
          <a:xfrm>
            <a:off x="0" y="-11631"/>
            <a:ext cx="12191999" cy="6869635"/>
          </a:xfrm>
          <a:prstGeom prst="rect">
            <a:avLst/>
          </a:prstGeom>
          <a:solidFill>
            <a:schemeClr val="tx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solidFill>
                <a:srgbClr val="FFFF00"/>
              </a:solidFill>
            </a:endParaRPr>
          </a:p>
        </p:txBody>
      </p:sp>
      <p:sp>
        <p:nvSpPr>
          <p:cNvPr id="9" name="TextBox 8">
            <a:extLst>
              <a:ext uri="{FF2B5EF4-FFF2-40B4-BE49-F238E27FC236}">
                <a16:creationId xmlns:a16="http://schemas.microsoft.com/office/drawing/2014/main" id="{F5224852-5BCA-193F-92E6-AD5D6DF80A54}"/>
              </a:ext>
            </a:extLst>
          </p:cNvPr>
          <p:cNvSpPr txBox="1"/>
          <p:nvPr/>
        </p:nvSpPr>
        <p:spPr>
          <a:xfrm>
            <a:off x="440027" y="2638356"/>
            <a:ext cx="11311944" cy="1569660"/>
          </a:xfrm>
          <a:prstGeom prst="rect">
            <a:avLst/>
          </a:prstGeom>
          <a:noFill/>
        </p:spPr>
        <p:txBody>
          <a:bodyPr wrap="none" rtlCol="0">
            <a:spAutoFit/>
          </a:bodyPr>
          <a:lstStyle/>
          <a:p>
            <a:pPr algn="ctr"/>
            <a:r>
              <a:rPr lang="en-US" sz="9600" b="1" dirty="0">
                <a:solidFill>
                  <a:srgbClr val="FFFF00"/>
                </a:solidFill>
                <a:latin typeface="Arial Rounded MT Bold" panose="020F0704030504030204" pitchFamily="34" charset="0"/>
                <a:cs typeface="Arial" panose="020B0604020202020204" pitchFamily="34" charset="0"/>
              </a:rPr>
              <a:t>“Tribulation Proof”</a:t>
            </a:r>
          </a:p>
        </p:txBody>
      </p:sp>
    </p:spTree>
    <p:extLst>
      <p:ext uri="{BB962C8B-B14F-4D97-AF65-F5344CB8AC3E}">
        <p14:creationId xmlns:p14="http://schemas.microsoft.com/office/powerpoint/2010/main" val="60766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20</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12:14</a:t>
            </a:r>
          </a:p>
        </p:txBody>
      </p:sp>
      <p:sp>
        <p:nvSpPr>
          <p:cNvPr id="4" name="TextBox 3">
            <a:extLst>
              <a:ext uri="{FF2B5EF4-FFF2-40B4-BE49-F238E27FC236}">
                <a16:creationId xmlns:a16="http://schemas.microsoft.com/office/drawing/2014/main" id="{B5305100-244F-00F3-4DF3-830B0AB0920E}"/>
              </a:ext>
            </a:extLst>
          </p:cNvPr>
          <p:cNvSpPr txBox="1"/>
          <p:nvPr/>
        </p:nvSpPr>
        <p:spPr>
          <a:xfrm>
            <a:off x="0" y="615467"/>
            <a:ext cx="12192000" cy="1292662"/>
          </a:xfrm>
          <a:prstGeom prst="rect">
            <a:avLst/>
          </a:prstGeom>
          <a:solidFill>
            <a:srgbClr val="FFFF00"/>
          </a:solidFill>
          <a:ln>
            <a:solidFill>
              <a:schemeClr val="tx1"/>
            </a:solidFill>
          </a:ln>
        </p:spPr>
        <p:txBody>
          <a:bodyPr wrap="square">
            <a:spAutoFit/>
          </a:bodyPr>
          <a:lstStyle/>
          <a:p>
            <a:pPr algn="just"/>
            <a:r>
              <a:rPr lang="en-US" sz="2600" b="1" i="1" baseline="30000" dirty="0">
                <a:solidFill>
                  <a:srgbClr val="C00000"/>
                </a:solidFill>
                <a:latin typeface="Arial" panose="020B0604020202020204" pitchFamily="34" charset="0"/>
                <a:cs typeface="Arial" panose="020B0604020202020204" pitchFamily="34" charset="0"/>
              </a:rPr>
              <a:t>14</a:t>
            </a:r>
            <a:r>
              <a:rPr lang="en-US" sz="2600" b="1" i="1" dirty="0">
                <a:latin typeface="Arial" panose="020B0604020202020204" pitchFamily="34" charset="0"/>
                <a:cs typeface="Arial" panose="020B0604020202020204" pitchFamily="34" charset="0"/>
              </a:rPr>
              <a:t> And to the </a:t>
            </a:r>
            <a:r>
              <a:rPr lang="en-US" sz="2600" b="1" i="1" u="sng" dirty="0">
                <a:solidFill>
                  <a:srgbClr val="C00000"/>
                </a:solidFill>
                <a:latin typeface="Arial" panose="020B0604020202020204" pitchFamily="34" charset="0"/>
                <a:cs typeface="Arial" panose="020B0604020202020204" pitchFamily="34" charset="0"/>
              </a:rPr>
              <a:t>woman</a:t>
            </a:r>
            <a:r>
              <a:rPr lang="en-US" sz="2600" b="1" i="1" dirty="0">
                <a:solidFill>
                  <a:srgbClr val="7030A0"/>
                </a:solidFill>
                <a:latin typeface="Arial" panose="020B0604020202020204" pitchFamily="34" charset="0"/>
                <a:cs typeface="Arial" panose="020B0604020202020204" pitchFamily="34" charset="0"/>
              </a:rPr>
              <a:t> </a:t>
            </a:r>
            <a:r>
              <a:rPr lang="en-US" sz="2600" b="1" i="1" dirty="0">
                <a:latin typeface="Arial" panose="020B0604020202020204" pitchFamily="34" charset="0"/>
                <a:cs typeface="Arial" panose="020B0604020202020204" pitchFamily="34" charset="0"/>
              </a:rPr>
              <a:t>were given two wings of a great eagle, that she might fly into the wilderness, into her place, where she is nourished for a </a:t>
            </a:r>
            <a:r>
              <a:rPr lang="en-US" sz="2600" b="1" i="1" dirty="0">
                <a:solidFill>
                  <a:srgbClr val="C00000"/>
                </a:solidFill>
                <a:latin typeface="Arial" panose="020B0604020202020204" pitchFamily="34" charset="0"/>
                <a:cs typeface="Arial" panose="020B0604020202020204" pitchFamily="34" charset="0"/>
              </a:rPr>
              <a:t>time</a:t>
            </a:r>
            <a:r>
              <a:rPr lang="en-US" sz="2600" b="1" i="1" dirty="0">
                <a:latin typeface="Arial" panose="020B0604020202020204" pitchFamily="34" charset="0"/>
                <a:cs typeface="Arial" panose="020B0604020202020204" pitchFamily="34" charset="0"/>
              </a:rPr>
              <a:t>, and</a:t>
            </a:r>
            <a:r>
              <a:rPr lang="en-US" sz="2600" b="1" i="1" dirty="0">
                <a:solidFill>
                  <a:srgbClr val="7030A0"/>
                </a:solidFill>
                <a:latin typeface="Arial" panose="020B0604020202020204" pitchFamily="34" charset="0"/>
                <a:cs typeface="Arial" panose="020B0604020202020204" pitchFamily="34" charset="0"/>
              </a:rPr>
              <a:t> </a:t>
            </a:r>
            <a:r>
              <a:rPr lang="en-US" sz="2600" b="1" i="1" dirty="0">
                <a:solidFill>
                  <a:srgbClr val="C00000"/>
                </a:solidFill>
                <a:latin typeface="Arial" panose="020B0604020202020204" pitchFamily="34" charset="0"/>
                <a:cs typeface="Arial" panose="020B0604020202020204" pitchFamily="34" charset="0"/>
              </a:rPr>
              <a:t>times</a:t>
            </a:r>
            <a:r>
              <a:rPr lang="en-US" sz="2600" b="1" i="1" dirty="0">
                <a:latin typeface="Arial" panose="020B0604020202020204" pitchFamily="34" charset="0"/>
                <a:cs typeface="Arial" panose="020B0604020202020204" pitchFamily="34" charset="0"/>
              </a:rPr>
              <a:t>, and </a:t>
            </a:r>
            <a:r>
              <a:rPr lang="en-US" sz="2600" b="1" i="1" dirty="0">
                <a:solidFill>
                  <a:srgbClr val="C00000"/>
                </a:solidFill>
                <a:latin typeface="Arial" panose="020B0604020202020204" pitchFamily="34" charset="0"/>
                <a:cs typeface="Arial" panose="020B0604020202020204" pitchFamily="34" charset="0"/>
              </a:rPr>
              <a:t>half a time</a:t>
            </a:r>
            <a:r>
              <a:rPr lang="en-US" sz="2600" b="1" i="1" dirty="0">
                <a:latin typeface="Arial" panose="020B0604020202020204" pitchFamily="34" charset="0"/>
                <a:cs typeface="Arial" panose="020B0604020202020204" pitchFamily="34" charset="0"/>
              </a:rPr>
              <a:t>, from the face of the serpent.</a:t>
            </a:r>
          </a:p>
        </p:txBody>
      </p:sp>
      <p:sp>
        <p:nvSpPr>
          <p:cNvPr id="5" name="TextBox 4">
            <a:extLst>
              <a:ext uri="{FF2B5EF4-FFF2-40B4-BE49-F238E27FC236}">
                <a16:creationId xmlns:a16="http://schemas.microsoft.com/office/drawing/2014/main" id="{E0CA40F7-E9A3-6782-F463-060DE571BEBC}"/>
              </a:ext>
            </a:extLst>
          </p:cNvPr>
          <p:cNvSpPr txBox="1"/>
          <p:nvPr/>
        </p:nvSpPr>
        <p:spPr>
          <a:xfrm>
            <a:off x="76200" y="5907734"/>
            <a:ext cx="8982075" cy="923330"/>
          </a:xfrm>
          <a:prstGeom prst="rect">
            <a:avLst/>
          </a:prstGeom>
          <a:noFill/>
        </p:spPr>
        <p:txBody>
          <a:bodyPr wrap="square">
            <a:spAutoFit/>
          </a:bodyPr>
          <a:lstStyle/>
          <a:p>
            <a:r>
              <a:rPr lang="en-US" b="1" dirty="0">
                <a:latin typeface="Arial" panose="020B0604020202020204" pitchFamily="34" charset="0"/>
                <a:cs typeface="Arial" panose="020B0604020202020204" pitchFamily="34" charset="0"/>
              </a:rPr>
              <a:t>https://www.jgray.org/revelation/1st_century.html</a:t>
            </a:r>
          </a:p>
          <a:p>
            <a:r>
              <a:rPr lang="en-US" b="1" dirty="0">
                <a:latin typeface="Arial" panose="020B0604020202020204" pitchFamily="34" charset="0"/>
                <a:cs typeface="Arial" panose="020B0604020202020204" pitchFamily="34" charset="0"/>
              </a:rPr>
              <a:t>https://www.britannica.com/event/Siege-of-Jerusalem-70</a:t>
            </a:r>
          </a:p>
          <a:p>
            <a:r>
              <a:rPr lang="en-US" b="1" dirty="0">
                <a:latin typeface="Arial" panose="020B0604020202020204" pitchFamily="34" charset="0"/>
                <a:cs typeface="Arial" panose="020B0604020202020204" pitchFamily="34" charset="0"/>
              </a:rPr>
              <a:t>https://www.christiancourier.com/articles/1261-the-siege-of-jerusalem</a:t>
            </a:r>
          </a:p>
        </p:txBody>
      </p:sp>
      <p:sp>
        <p:nvSpPr>
          <p:cNvPr id="6" name="TextBox 5">
            <a:extLst>
              <a:ext uri="{FF2B5EF4-FFF2-40B4-BE49-F238E27FC236}">
                <a16:creationId xmlns:a16="http://schemas.microsoft.com/office/drawing/2014/main" id="{7F4CD4EE-FF3D-155A-BDF3-28E6189CBCC2}"/>
              </a:ext>
            </a:extLst>
          </p:cNvPr>
          <p:cNvSpPr txBox="1"/>
          <p:nvPr/>
        </p:nvSpPr>
        <p:spPr>
          <a:xfrm>
            <a:off x="2307669" y="1894735"/>
            <a:ext cx="7494429" cy="4093428"/>
          </a:xfrm>
          <a:prstGeom prst="rect">
            <a:avLst/>
          </a:prstGeom>
          <a:noFill/>
        </p:spPr>
        <p:txBody>
          <a:bodyPr wrap="square">
            <a:spAutoFit/>
          </a:bodyPr>
          <a:lstStyle/>
          <a:p>
            <a:pPr algn="ctr"/>
            <a:r>
              <a:rPr lang="en-US" sz="2600" b="1" u="sng" dirty="0">
                <a:latin typeface="Arial" panose="020B0604020202020204" pitchFamily="34" charset="0"/>
                <a:cs typeface="Arial" panose="020B0604020202020204" pitchFamily="34" charset="0"/>
              </a:rPr>
              <a:t>Pre-M &amp; DoJ claim</a:t>
            </a:r>
          </a:p>
          <a:p>
            <a:pPr algn="ctr"/>
            <a:r>
              <a:rPr lang="en-US" sz="2600" b="1" dirty="0">
                <a:solidFill>
                  <a:srgbClr val="C00000"/>
                </a:solidFill>
                <a:latin typeface="Arial" panose="020B0604020202020204" pitchFamily="34" charset="0"/>
                <a:cs typeface="Arial" panose="020B0604020202020204" pitchFamily="34" charset="0"/>
              </a:rPr>
              <a:t>Woman</a:t>
            </a:r>
            <a:r>
              <a:rPr lang="en-US" sz="2600" b="1" dirty="0">
                <a:latin typeface="Arial" panose="020B0604020202020204" pitchFamily="34" charset="0"/>
                <a:cs typeface="Arial" panose="020B0604020202020204" pitchFamily="34" charset="0"/>
              </a:rPr>
              <a:t> = </a:t>
            </a:r>
            <a:r>
              <a:rPr lang="en-US" sz="2600" b="1" dirty="0">
                <a:solidFill>
                  <a:srgbClr val="C00000"/>
                </a:solidFill>
                <a:latin typeface="Arial" panose="020B0604020202020204" pitchFamily="34" charset="0"/>
                <a:cs typeface="Arial" panose="020B0604020202020204" pitchFamily="34" charset="0"/>
              </a:rPr>
              <a:t>Church</a:t>
            </a:r>
            <a:endParaRPr lang="en-US" sz="2600" b="1" dirty="0">
              <a:solidFill>
                <a:srgbClr val="0070C0"/>
              </a:solidFill>
              <a:latin typeface="Arial" panose="020B0604020202020204" pitchFamily="34" charset="0"/>
              <a:cs typeface="Arial" panose="020B0604020202020204" pitchFamily="34" charset="0"/>
            </a:endParaRPr>
          </a:p>
          <a:p>
            <a:endParaRPr lang="en-US" sz="2600" b="1" u="sng" dirty="0">
              <a:latin typeface="Arial" panose="020B0604020202020204" pitchFamily="34" charset="0"/>
              <a:cs typeface="Arial" panose="020B0604020202020204" pitchFamily="34" charset="0"/>
            </a:endParaRPr>
          </a:p>
          <a:p>
            <a:r>
              <a:rPr lang="en-US" sz="2600" b="1" u="sng" dirty="0">
                <a:latin typeface="Arial" panose="020B0604020202020204" pitchFamily="34" charset="0"/>
                <a:cs typeface="Arial" panose="020B0604020202020204" pitchFamily="34" charset="0"/>
              </a:rPr>
              <a:t>Some Pre-M Teach:</a:t>
            </a:r>
            <a:endParaRPr lang="en-US" sz="2600" b="1"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600" b="1" dirty="0">
                <a:latin typeface="Arial" panose="020B0604020202020204" pitchFamily="34" charset="0"/>
                <a:cs typeface="Arial" panose="020B0604020202020204" pitchFamily="34" charset="0"/>
              </a:rPr>
              <a:t>3½ years spent in Tribulation</a:t>
            </a:r>
          </a:p>
          <a:p>
            <a:endParaRPr lang="en-US" sz="2600" b="1" u="sng" dirty="0">
              <a:latin typeface="Arial" panose="020B0604020202020204" pitchFamily="34" charset="0"/>
              <a:cs typeface="Arial" panose="020B0604020202020204" pitchFamily="34" charset="0"/>
            </a:endParaRPr>
          </a:p>
          <a:p>
            <a:r>
              <a:rPr lang="en-US" sz="2600" b="1" u="sng" dirty="0" err="1">
                <a:latin typeface="Arial" panose="020B0604020202020204" pitchFamily="34" charset="0"/>
                <a:cs typeface="Arial" panose="020B0604020202020204" pitchFamily="34" charset="0"/>
              </a:rPr>
              <a:t>DoJ</a:t>
            </a:r>
            <a:r>
              <a:rPr lang="en-US" sz="2600" b="1" dirty="0">
                <a:latin typeface="Arial" panose="020B0604020202020204" pitchFamily="34" charset="0"/>
                <a:cs typeface="Arial" panose="020B0604020202020204" pitchFamily="34" charset="0"/>
              </a:rPr>
              <a:t>:</a:t>
            </a:r>
          </a:p>
          <a:p>
            <a:pPr marL="457200" indent="-457200">
              <a:buFont typeface="Arial" panose="020B0604020202020204" pitchFamily="34" charset="0"/>
              <a:buChar char="•"/>
            </a:pPr>
            <a:r>
              <a:rPr lang="en-US" sz="2600" b="1" dirty="0">
                <a:latin typeface="Arial" panose="020B0604020202020204" pitchFamily="34" charset="0"/>
                <a:cs typeface="Arial" panose="020B0604020202020204" pitchFamily="34" charset="0"/>
              </a:rPr>
              <a:t>Civil War (Zealots vs. Sicarii)</a:t>
            </a:r>
          </a:p>
          <a:p>
            <a:pPr marL="457200" indent="-457200">
              <a:buFont typeface="Arial" panose="020B0604020202020204" pitchFamily="34" charset="0"/>
              <a:buChar char="•"/>
            </a:pPr>
            <a:r>
              <a:rPr lang="en-US" sz="2600" b="1" dirty="0">
                <a:latin typeface="Arial" panose="020B0604020202020204" pitchFamily="34" charset="0"/>
                <a:cs typeface="Arial" panose="020B0604020202020204" pitchFamily="34" charset="0"/>
              </a:rPr>
              <a:t>Jewish Revolt results in Jewish-Roman war</a:t>
            </a:r>
          </a:p>
          <a:p>
            <a:pPr marL="457200" indent="-457200">
              <a:buFont typeface="Arial" panose="020B0604020202020204" pitchFamily="34" charset="0"/>
              <a:buChar char="•"/>
            </a:pPr>
            <a:r>
              <a:rPr lang="en-US" sz="2600" b="1" dirty="0">
                <a:latin typeface="Arial" panose="020B0604020202020204" pitchFamily="34" charset="0"/>
                <a:cs typeface="Arial" panose="020B0604020202020204" pitchFamily="34" charset="0"/>
              </a:rPr>
              <a:t>3½ years church saved from:  (66 - 70 AD)</a:t>
            </a:r>
          </a:p>
        </p:txBody>
      </p:sp>
      <p:sp>
        <p:nvSpPr>
          <p:cNvPr id="7" name="Rectangle 6">
            <a:extLst>
              <a:ext uri="{FF2B5EF4-FFF2-40B4-BE49-F238E27FC236}">
                <a16:creationId xmlns:a16="http://schemas.microsoft.com/office/drawing/2014/main" id="{F11DF3F2-0608-9F21-ADBC-5F4546D7F177}"/>
              </a:ext>
            </a:extLst>
          </p:cNvPr>
          <p:cNvSpPr>
            <a:spLocks noChangeArrowheads="1"/>
          </p:cNvSpPr>
          <p:nvPr/>
        </p:nvSpPr>
        <p:spPr bwMode="auto">
          <a:xfrm>
            <a:off x="-30480" y="5925821"/>
            <a:ext cx="12252960" cy="45719"/>
          </a:xfrm>
          <a:prstGeom prst="rect">
            <a:avLst/>
          </a:prstGeom>
          <a:solidFill>
            <a:srgbClr val="A40000"/>
          </a:solidFill>
          <a:ln w="9525" algn="ctr">
            <a:solidFill>
              <a:schemeClr val="tx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alt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9756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fade">
                                      <p:cBhvr>
                                        <p:cTn id="15" dur="500"/>
                                        <p:tgtEl>
                                          <p:spTgt spid="6">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Effect transition="in" filter="fade">
                                      <p:cBhvr>
                                        <p:cTn id="18" dur="500"/>
                                        <p:tgtEl>
                                          <p:spTgt spid="6">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animEffect transition="in" filter="fade">
                                      <p:cBhvr>
                                        <p:cTn id="23" dur="500"/>
                                        <p:tgtEl>
                                          <p:spTgt spid="6">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6">
                                            <p:txEl>
                                              <p:pRg st="7" end="7"/>
                                            </p:txEl>
                                          </p:spTgt>
                                        </p:tgtEl>
                                        <p:attrNameLst>
                                          <p:attrName>style.visibility</p:attrName>
                                        </p:attrNameLst>
                                      </p:cBhvr>
                                      <p:to>
                                        <p:strVal val="visible"/>
                                      </p:to>
                                    </p:set>
                                    <p:animEffect transition="in" filter="fade">
                                      <p:cBhvr>
                                        <p:cTn id="26" dur="500"/>
                                        <p:tgtEl>
                                          <p:spTgt spid="6">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6">
                                            <p:txEl>
                                              <p:pRg st="8" end="8"/>
                                            </p:txEl>
                                          </p:spTgt>
                                        </p:tgtEl>
                                        <p:attrNameLst>
                                          <p:attrName>style.visibility</p:attrName>
                                        </p:attrNameLst>
                                      </p:cBhvr>
                                      <p:to>
                                        <p:strVal val="visible"/>
                                      </p:to>
                                    </p:set>
                                    <p:animEffect transition="in" filter="fade">
                                      <p:cBhvr>
                                        <p:cTn id="29" dur="500"/>
                                        <p:tgtEl>
                                          <p:spTgt spid="6">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6">
                                            <p:txEl>
                                              <p:pRg st="9" end="9"/>
                                            </p:txEl>
                                          </p:spTgt>
                                        </p:tgtEl>
                                        <p:attrNameLst>
                                          <p:attrName>style.visibility</p:attrName>
                                        </p:attrNameLst>
                                      </p:cBhvr>
                                      <p:to>
                                        <p:strVal val="visible"/>
                                      </p:to>
                                    </p:set>
                                    <p:animEffect transition="in" filter="fade">
                                      <p:cBhvr>
                                        <p:cTn id="32"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EA35669-C410-D8F6-D641-B26AAC4D70F1}"/>
              </a:ext>
            </a:extLst>
          </p:cNvPr>
          <p:cNvSpPr/>
          <p:nvPr/>
        </p:nvSpPr>
        <p:spPr>
          <a:xfrm>
            <a:off x="861060" y="769113"/>
            <a:ext cx="10698480" cy="721306"/>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21</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 12:  Who Is The “Woman”</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47" name="Rectangle 46">
            <a:extLst>
              <a:ext uri="{FF2B5EF4-FFF2-40B4-BE49-F238E27FC236}">
                <a16:creationId xmlns:a16="http://schemas.microsoft.com/office/drawing/2014/main" id="{B43B6558-E86E-EDC8-4D83-2A022A887379}"/>
              </a:ext>
            </a:extLst>
          </p:cNvPr>
          <p:cNvSpPr/>
          <p:nvPr/>
        </p:nvSpPr>
        <p:spPr>
          <a:xfrm>
            <a:off x="3531918" y="1544318"/>
            <a:ext cx="2673614" cy="49091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49" name="Rectangle 14">
            <a:extLst>
              <a:ext uri="{FF2B5EF4-FFF2-40B4-BE49-F238E27FC236}">
                <a16:creationId xmlns:a16="http://schemas.microsoft.com/office/drawing/2014/main" id="{DC728EB1-F41D-ED47-37DF-506B155D7196}"/>
              </a:ext>
            </a:extLst>
          </p:cNvPr>
          <p:cNvSpPr>
            <a:spLocks noChangeArrowheads="1"/>
          </p:cNvSpPr>
          <p:nvPr/>
        </p:nvSpPr>
        <p:spPr bwMode="auto">
          <a:xfrm rot="5400000">
            <a:off x="3377539" y="3580894"/>
            <a:ext cx="5669280" cy="45719"/>
          </a:xfrm>
          <a:prstGeom prst="rect">
            <a:avLst/>
          </a:prstGeom>
          <a:solidFill>
            <a:srgbClr val="A40000"/>
          </a:solidFill>
          <a:ln w="9525" algn="ctr">
            <a:solidFill>
              <a:schemeClr val="tx1"/>
            </a:solidFill>
            <a:round/>
            <a:headEnd/>
            <a:tailEnd/>
          </a:ln>
        </p:spPr>
        <p:txBody>
          <a:bodyPr/>
          <a:lstStyle/>
          <a:p>
            <a:pPr algn="ctr"/>
            <a:endParaRPr lang="en-US" altLang="en-US" sz="3600">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05D2DBBA-1C88-2A64-AC12-820D434A0101}"/>
              </a:ext>
            </a:extLst>
          </p:cNvPr>
          <p:cNvSpPr txBox="1"/>
          <p:nvPr/>
        </p:nvSpPr>
        <p:spPr>
          <a:xfrm>
            <a:off x="870739" y="814892"/>
            <a:ext cx="2608515" cy="646331"/>
          </a:xfrm>
          <a:prstGeom prst="rect">
            <a:avLst/>
          </a:prstGeom>
          <a:noFill/>
        </p:spPr>
        <p:txBody>
          <a:bodyPr wrap="square" rtlCol="0">
            <a:spAutoFit/>
          </a:bodyPr>
          <a:lstStyle/>
          <a:p>
            <a:pPr algn="ctr"/>
            <a:r>
              <a:rPr lang="en-US" sz="3600" b="1" dirty="0">
                <a:solidFill>
                  <a:srgbClr val="800000"/>
                </a:solidFill>
                <a:latin typeface="Arial" panose="020B0604020202020204" pitchFamily="34" charset="0"/>
                <a:cs typeface="Arial" panose="020B0604020202020204" pitchFamily="34" charset="0"/>
              </a:rPr>
              <a:t>Dragon</a:t>
            </a:r>
          </a:p>
        </p:txBody>
      </p:sp>
      <p:sp>
        <p:nvSpPr>
          <p:cNvPr id="55" name="TextBox 54">
            <a:extLst>
              <a:ext uri="{FF2B5EF4-FFF2-40B4-BE49-F238E27FC236}">
                <a16:creationId xmlns:a16="http://schemas.microsoft.com/office/drawing/2014/main" id="{C2FDE688-B8DE-0DC6-B71A-CA569E91EFDA}"/>
              </a:ext>
            </a:extLst>
          </p:cNvPr>
          <p:cNvSpPr txBox="1"/>
          <p:nvPr/>
        </p:nvSpPr>
        <p:spPr>
          <a:xfrm>
            <a:off x="3545773" y="814892"/>
            <a:ext cx="2622748" cy="646331"/>
          </a:xfrm>
          <a:prstGeom prst="rect">
            <a:avLst/>
          </a:prstGeom>
          <a:noFill/>
        </p:spPr>
        <p:txBody>
          <a:bodyPr wrap="square" rtlCol="0">
            <a:spAutoFit/>
          </a:bodyPr>
          <a:lstStyle/>
          <a:p>
            <a:pPr algn="ctr"/>
            <a:r>
              <a:rPr lang="en-US" sz="3600" b="1" dirty="0">
                <a:solidFill>
                  <a:srgbClr val="800000"/>
                </a:solidFill>
                <a:latin typeface="Arial" panose="020B0604020202020204" pitchFamily="34" charset="0"/>
                <a:cs typeface="Arial" panose="020B0604020202020204" pitchFamily="34" charset="0"/>
              </a:rPr>
              <a:t>Woman</a:t>
            </a:r>
          </a:p>
        </p:txBody>
      </p:sp>
      <p:sp>
        <p:nvSpPr>
          <p:cNvPr id="58" name="TextBox 57">
            <a:extLst>
              <a:ext uri="{FF2B5EF4-FFF2-40B4-BE49-F238E27FC236}">
                <a16:creationId xmlns:a16="http://schemas.microsoft.com/office/drawing/2014/main" id="{47905442-310E-0BFC-89FB-20C8F4D96D62}"/>
              </a:ext>
            </a:extLst>
          </p:cNvPr>
          <p:cNvSpPr txBox="1"/>
          <p:nvPr/>
        </p:nvSpPr>
        <p:spPr>
          <a:xfrm>
            <a:off x="6255837" y="814892"/>
            <a:ext cx="2639458" cy="646331"/>
          </a:xfrm>
          <a:prstGeom prst="rect">
            <a:avLst/>
          </a:prstGeom>
          <a:noFill/>
        </p:spPr>
        <p:txBody>
          <a:bodyPr wrap="square" rtlCol="0">
            <a:spAutoFit/>
          </a:bodyPr>
          <a:lstStyle/>
          <a:p>
            <a:pPr algn="ctr"/>
            <a:r>
              <a:rPr lang="en-US" sz="3600" b="1" dirty="0">
                <a:solidFill>
                  <a:srgbClr val="800000"/>
                </a:solidFill>
                <a:latin typeface="Arial" panose="020B0604020202020204" pitchFamily="34" charset="0"/>
                <a:cs typeface="Arial" panose="020B0604020202020204" pitchFamily="34" charset="0"/>
              </a:rPr>
              <a:t>Man Child</a:t>
            </a:r>
          </a:p>
        </p:txBody>
      </p:sp>
      <p:sp>
        <p:nvSpPr>
          <p:cNvPr id="61" name="TextBox 60">
            <a:extLst>
              <a:ext uri="{FF2B5EF4-FFF2-40B4-BE49-F238E27FC236}">
                <a16:creationId xmlns:a16="http://schemas.microsoft.com/office/drawing/2014/main" id="{2596613B-B441-514D-D06F-A3455D96D2A2}"/>
              </a:ext>
            </a:extLst>
          </p:cNvPr>
          <p:cNvSpPr txBox="1"/>
          <p:nvPr/>
        </p:nvSpPr>
        <p:spPr>
          <a:xfrm>
            <a:off x="8916093" y="814892"/>
            <a:ext cx="2585373" cy="646331"/>
          </a:xfrm>
          <a:prstGeom prst="rect">
            <a:avLst/>
          </a:prstGeom>
          <a:noFill/>
        </p:spPr>
        <p:txBody>
          <a:bodyPr wrap="square" rtlCol="0">
            <a:spAutoFit/>
          </a:bodyPr>
          <a:lstStyle/>
          <a:p>
            <a:pPr algn="ctr"/>
            <a:r>
              <a:rPr lang="en-US" sz="3600" b="1" dirty="0">
                <a:solidFill>
                  <a:srgbClr val="800000"/>
                </a:solidFill>
                <a:latin typeface="Arial" panose="020B0604020202020204" pitchFamily="34" charset="0"/>
                <a:cs typeface="Arial" panose="020B0604020202020204" pitchFamily="34" charset="0"/>
              </a:rPr>
              <a:t>Remnant</a:t>
            </a:r>
          </a:p>
        </p:txBody>
      </p:sp>
      <p:sp>
        <p:nvSpPr>
          <p:cNvPr id="63" name="Rectangle 14">
            <a:extLst>
              <a:ext uri="{FF2B5EF4-FFF2-40B4-BE49-F238E27FC236}">
                <a16:creationId xmlns:a16="http://schemas.microsoft.com/office/drawing/2014/main" id="{05918285-F72B-D751-6C2A-87A9F5F4D47B}"/>
              </a:ext>
            </a:extLst>
          </p:cNvPr>
          <p:cNvSpPr>
            <a:spLocks noChangeArrowheads="1"/>
          </p:cNvSpPr>
          <p:nvPr/>
        </p:nvSpPr>
        <p:spPr bwMode="auto">
          <a:xfrm>
            <a:off x="861882" y="1498599"/>
            <a:ext cx="10698480" cy="45719"/>
          </a:xfrm>
          <a:prstGeom prst="rect">
            <a:avLst/>
          </a:prstGeom>
          <a:solidFill>
            <a:srgbClr val="A40000"/>
          </a:solidFill>
          <a:ln w="9525" algn="ctr">
            <a:solidFill>
              <a:schemeClr val="tx1"/>
            </a:solidFill>
            <a:round/>
            <a:headEnd/>
            <a:tailEnd/>
          </a:ln>
        </p:spPr>
        <p:txBody>
          <a:bodyPr/>
          <a:lstStyle/>
          <a:p>
            <a:pPr algn="ctr"/>
            <a:endParaRPr lang="en-US" altLang="en-US" sz="3600">
              <a:latin typeface="Arial" panose="020B0604020202020204" pitchFamily="34" charset="0"/>
              <a:cs typeface="Arial" panose="020B0604020202020204" pitchFamily="34" charset="0"/>
            </a:endParaRPr>
          </a:p>
        </p:txBody>
      </p:sp>
      <p:sp>
        <p:nvSpPr>
          <p:cNvPr id="64" name="TextBox 63">
            <a:extLst>
              <a:ext uri="{FF2B5EF4-FFF2-40B4-BE49-F238E27FC236}">
                <a16:creationId xmlns:a16="http://schemas.microsoft.com/office/drawing/2014/main" id="{86E7DDEA-A1FB-1237-0D19-61B5D56519EE}"/>
              </a:ext>
            </a:extLst>
          </p:cNvPr>
          <p:cNvSpPr txBox="1"/>
          <p:nvPr/>
        </p:nvSpPr>
        <p:spPr>
          <a:xfrm>
            <a:off x="870739" y="1640846"/>
            <a:ext cx="2608515" cy="646331"/>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Pharoah</a:t>
            </a:r>
          </a:p>
        </p:txBody>
      </p:sp>
      <p:sp>
        <p:nvSpPr>
          <p:cNvPr id="65" name="TextBox 64">
            <a:extLst>
              <a:ext uri="{FF2B5EF4-FFF2-40B4-BE49-F238E27FC236}">
                <a16:creationId xmlns:a16="http://schemas.microsoft.com/office/drawing/2014/main" id="{CC41F374-3C5A-B699-C255-8D75CEA9A890}"/>
              </a:ext>
            </a:extLst>
          </p:cNvPr>
          <p:cNvSpPr txBox="1"/>
          <p:nvPr/>
        </p:nvSpPr>
        <p:spPr>
          <a:xfrm>
            <a:off x="3545773" y="1640846"/>
            <a:ext cx="2622747" cy="646331"/>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Jochebed</a:t>
            </a:r>
          </a:p>
        </p:txBody>
      </p:sp>
      <p:sp>
        <p:nvSpPr>
          <p:cNvPr id="66" name="TextBox 65">
            <a:extLst>
              <a:ext uri="{FF2B5EF4-FFF2-40B4-BE49-F238E27FC236}">
                <a16:creationId xmlns:a16="http://schemas.microsoft.com/office/drawing/2014/main" id="{95D70880-6A4E-CF4F-4005-2360C56030AB}"/>
              </a:ext>
            </a:extLst>
          </p:cNvPr>
          <p:cNvSpPr txBox="1"/>
          <p:nvPr/>
        </p:nvSpPr>
        <p:spPr>
          <a:xfrm>
            <a:off x="6235039" y="1640846"/>
            <a:ext cx="2660254" cy="646331"/>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Moses</a:t>
            </a:r>
          </a:p>
        </p:txBody>
      </p:sp>
      <p:sp>
        <p:nvSpPr>
          <p:cNvPr id="67" name="TextBox 66">
            <a:extLst>
              <a:ext uri="{FF2B5EF4-FFF2-40B4-BE49-F238E27FC236}">
                <a16:creationId xmlns:a16="http://schemas.microsoft.com/office/drawing/2014/main" id="{9FA95FDF-C707-A0E8-5BED-55B070D7CF87}"/>
              </a:ext>
            </a:extLst>
          </p:cNvPr>
          <p:cNvSpPr txBox="1"/>
          <p:nvPr/>
        </p:nvSpPr>
        <p:spPr>
          <a:xfrm>
            <a:off x="6214240" y="2318122"/>
            <a:ext cx="2696477" cy="646331"/>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Jesus</a:t>
            </a:r>
          </a:p>
        </p:txBody>
      </p:sp>
      <p:sp>
        <p:nvSpPr>
          <p:cNvPr id="68" name="Oval 67">
            <a:extLst>
              <a:ext uri="{FF2B5EF4-FFF2-40B4-BE49-F238E27FC236}">
                <a16:creationId xmlns:a16="http://schemas.microsoft.com/office/drawing/2014/main" id="{9309A4A4-003A-C90F-9203-2582F2BA6DA5}"/>
              </a:ext>
            </a:extLst>
          </p:cNvPr>
          <p:cNvSpPr/>
          <p:nvPr/>
        </p:nvSpPr>
        <p:spPr>
          <a:xfrm>
            <a:off x="6779965" y="2332800"/>
            <a:ext cx="1537709" cy="683598"/>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69" name="TextBox 68">
            <a:extLst>
              <a:ext uri="{FF2B5EF4-FFF2-40B4-BE49-F238E27FC236}">
                <a16:creationId xmlns:a16="http://schemas.microsoft.com/office/drawing/2014/main" id="{BF57727A-DD19-6F17-5E31-0002FDE60C0E}"/>
              </a:ext>
            </a:extLst>
          </p:cNvPr>
          <p:cNvSpPr txBox="1"/>
          <p:nvPr/>
        </p:nvSpPr>
        <p:spPr>
          <a:xfrm>
            <a:off x="3545773" y="2318122"/>
            <a:ext cx="2638171" cy="646331"/>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Mary</a:t>
            </a:r>
          </a:p>
        </p:txBody>
      </p:sp>
      <p:sp>
        <p:nvSpPr>
          <p:cNvPr id="70" name="TextBox 69">
            <a:extLst>
              <a:ext uri="{FF2B5EF4-FFF2-40B4-BE49-F238E27FC236}">
                <a16:creationId xmlns:a16="http://schemas.microsoft.com/office/drawing/2014/main" id="{3EFA251D-AE07-4328-FD4A-776E42940D5A}"/>
              </a:ext>
            </a:extLst>
          </p:cNvPr>
          <p:cNvSpPr txBox="1"/>
          <p:nvPr/>
        </p:nvSpPr>
        <p:spPr>
          <a:xfrm>
            <a:off x="870740" y="2318122"/>
            <a:ext cx="2629312" cy="646331"/>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Herod</a:t>
            </a:r>
          </a:p>
        </p:txBody>
      </p:sp>
      <p:sp>
        <p:nvSpPr>
          <p:cNvPr id="71" name="TextBox 70">
            <a:extLst>
              <a:ext uri="{FF2B5EF4-FFF2-40B4-BE49-F238E27FC236}">
                <a16:creationId xmlns:a16="http://schemas.microsoft.com/office/drawing/2014/main" id="{1A7F0B0B-8D61-D0CC-CA37-23848DA8279F}"/>
              </a:ext>
            </a:extLst>
          </p:cNvPr>
          <p:cNvSpPr txBox="1"/>
          <p:nvPr/>
        </p:nvSpPr>
        <p:spPr>
          <a:xfrm>
            <a:off x="870739" y="2995398"/>
            <a:ext cx="2629313" cy="646331"/>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Satan</a:t>
            </a:r>
          </a:p>
        </p:txBody>
      </p:sp>
      <p:sp>
        <p:nvSpPr>
          <p:cNvPr id="72" name="TextBox 71">
            <a:extLst>
              <a:ext uri="{FF2B5EF4-FFF2-40B4-BE49-F238E27FC236}">
                <a16:creationId xmlns:a16="http://schemas.microsoft.com/office/drawing/2014/main" id="{359909FA-C8B0-A411-B325-671DE2B4C7E2}"/>
              </a:ext>
            </a:extLst>
          </p:cNvPr>
          <p:cNvSpPr txBox="1"/>
          <p:nvPr/>
        </p:nvSpPr>
        <p:spPr>
          <a:xfrm>
            <a:off x="3529064" y="2995398"/>
            <a:ext cx="2655670" cy="646331"/>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Israel</a:t>
            </a:r>
          </a:p>
        </p:txBody>
      </p:sp>
      <p:sp>
        <p:nvSpPr>
          <p:cNvPr id="73" name="Oval 72">
            <a:extLst>
              <a:ext uri="{FF2B5EF4-FFF2-40B4-BE49-F238E27FC236}">
                <a16:creationId xmlns:a16="http://schemas.microsoft.com/office/drawing/2014/main" id="{4662D19C-954B-F7A4-6EC0-7198BFF2459F}"/>
              </a:ext>
            </a:extLst>
          </p:cNvPr>
          <p:cNvSpPr/>
          <p:nvPr/>
        </p:nvSpPr>
        <p:spPr>
          <a:xfrm>
            <a:off x="4072756" y="2996718"/>
            <a:ext cx="1518146" cy="683598"/>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74" name="Oval 73">
            <a:extLst>
              <a:ext uri="{FF2B5EF4-FFF2-40B4-BE49-F238E27FC236}">
                <a16:creationId xmlns:a16="http://schemas.microsoft.com/office/drawing/2014/main" id="{1DCEA498-EEDA-BF9F-642C-EB632B2E9E41}"/>
              </a:ext>
            </a:extLst>
          </p:cNvPr>
          <p:cNvSpPr/>
          <p:nvPr/>
        </p:nvSpPr>
        <p:spPr>
          <a:xfrm>
            <a:off x="1370962" y="2998240"/>
            <a:ext cx="1559685" cy="683598"/>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cxnSp>
        <p:nvCxnSpPr>
          <p:cNvPr id="75" name="Straight Connector 74">
            <a:extLst>
              <a:ext uri="{FF2B5EF4-FFF2-40B4-BE49-F238E27FC236}">
                <a16:creationId xmlns:a16="http://schemas.microsoft.com/office/drawing/2014/main" id="{18238DA5-7992-DCD6-A193-7FF57E862F58}"/>
              </a:ext>
            </a:extLst>
          </p:cNvPr>
          <p:cNvCxnSpPr>
            <a:cxnSpLocks/>
          </p:cNvCxnSpPr>
          <p:nvPr/>
        </p:nvCxnSpPr>
        <p:spPr>
          <a:xfrm>
            <a:off x="985321" y="1784320"/>
            <a:ext cx="2290036" cy="32732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0EB14E4D-1D43-DEB9-52A5-02AE840A132A}"/>
              </a:ext>
            </a:extLst>
          </p:cNvPr>
          <p:cNvCxnSpPr>
            <a:cxnSpLocks/>
          </p:cNvCxnSpPr>
          <p:nvPr/>
        </p:nvCxnSpPr>
        <p:spPr>
          <a:xfrm>
            <a:off x="3758544" y="1750792"/>
            <a:ext cx="2278693" cy="39220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A6BEF10C-7AC2-5C90-A188-29774882C962}"/>
              </a:ext>
            </a:extLst>
          </p:cNvPr>
          <p:cNvCxnSpPr>
            <a:cxnSpLocks/>
          </p:cNvCxnSpPr>
          <p:nvPr/>
        </p:nvCxnSpPr>
        <p:spPr>
          <a:xfrm>
            <a:off x="6565786" y="1696924"/>
            <a:ext cx="1865721" cy="457419"/>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C277BF22-179A-9293-1747-B6207E4DC565}"/>
              </a:ext>
            </a:extLst>
          </p:cNvPr>
          <p:cNvCxnSpPr>
            <a:cxnSpLocks/>
          </p:cNvCxnSpPr>
          <p:nvPr/>
        </p:nvCxnSpPr>
        <p:spPr>
          <a:xfrm>
            <a:off x="1063682" y="2382952"/>
            <a:ext cx="2151344" cy="456029"/>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61CD57E0-569C-0B6E-1EC3-0E99BE154A59}"/>
              </a:ext>
            </a:extLst>
          </p:cNvPr>
          <p:cNvCxnSpPr>
            <a:cxnSpLocks/>
          </p:cNvCxnSpPr>
          <p:nvPr/>
        </p:nvCxnSpPr>
        <p:spPr>
          <a:xfrm>
            <a:off x="3847139" y="2424452"/>
            <a:ext cx="2020758" cy="40402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80" name="Oval 79">
            <a:extLst>
              <a:ext uri="{FF2B5EF4-FFF2-40B4-BE49-F238E27FC236}">
                <a16:creationId xmlns:a16="http://schemas.microsoft.com/office/drawing/2014/main" id="{A91E73AC-8522-5AD9-2BE8-B5A379E800FA}"/>
              </a:ext>
            </a:extLst>
          </p:cNvPr>
          <p:cNvSpPr/>
          <p:nvPr/>
        </p:nvSpPr>
        <p:spPr>
          <a:xfrm>
            <a:off x="9280241" y="1653466"/>
            <a:ext cx="1878039" cy="683598"/>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81" name="TextBox 80">
            <a:extLst>
              <a:ext uri="{FF2B5EF4-FFF2-40B4-BE49-F238E27FC236}">
                <a16:creationId xmlns:a16="http://schemas.microsoft.com/office/drawing/2014/main" id="{0DC417CD-ECBD-5D19-F0F4-11EE32846AA2}"/>
              </a:ext>
            </a:extLst>
          </p:cNvPr>
          <p:cNvSpPr txBox="1"/>
          <p:nvPr/>
        </p:nvSpPr>
        <p:spPr>
          <a:xfrm>
            <a:off x="8956438" y="1640846"/>
            <a:ext cx="2599110" cy="646331"/>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Church</a:t>
            </a:r>
          </a:p>
        </p:txBody>
      </p:sp>
      <p:sp>
        <p:nvSpPr>
          <p:cNvPr id="82" name="Rectangle 14">
            <a:extLst>
              <a:ext uri="{FF2B5EF4-FFF2-40B4-BE49-F238E27FC236}">
                <a16:creationId xmlns:a16="http://schemas.microsoft.com/office/drawing/2014/main" id="{F0334226-825F-6522-E7AC-EF20FB054F4B}"/>
              </a:ext>
            </a:extLst>
          </p:cNvPr>
          <p:cNvSpPr>
            <a:spLocks noChangeArrowheads="1"/>
          </p:cNvSpPr>
          <p:nvPr/>
        </p:nvSpPr>
        <p:spPr bwMode="auto">
          <a:xfrm>
            <a:off x="861060" y="3848203"/>
            <a:ext cx="10698480" cy="45719"/>
          </a:xfrm>
          <a:prstGeom prst="rect">
            <a:avLst/>
          </a:prstGeom>
          <a:solidFill>
            <a:srgbClr val="A40000"/>
          </a:solidFill>
          <a:ln w="9525" algn="ctr">
            <a:solidFill>
              <a:schemeClr val="tx1"/>
            </a:solidFill>
            <a:round/>
            <a:headEnd/>
            <a:tailEnd/>
          </a:ln>
        </p:spPr>
        <p:txBody>
          <a:bodyPr/>
          <a:lstStyle/>
          <a:p>
            <a:pPr algn="ctr"/>
            <a:endParaRPr lang="en-US" altLang="en-US" sz="3600">
              <a:latin typeface="Arial" panose="020B0604020202020204" pitchFamily="34" charset="0"/>
              <a:cs typeface="Arial" panose="020B0604020202020204" pitchFamily="34" charset="0"/>
            </a:endParaRPr>
          </a:p>
        </p:txBody>
      </p:sp>
      <p:sp>
        <p:nvSpPr>
          <p:cNvPr id="83" name="TextBox 82">
            <a:extLst>
              <a:ext uri="{FF2B5EF4-FFF2-40B4-BE49-F238E27FC236}">
                <a16:creationId xmlns:a16="http://schemas.microsoft.com/office/drawing/2014/main" id="{80D963EF-4240-C72A-B4AD-A941CB2A024F}"/>
              </a:ext>
            </a:extLst>
          </p:cNvPr>
          <p:cNvSpPr txBox="1"/>
          <p:nvPr/>
        </p:nvSpPr>
        <p:spPr>
          <a:xfrm>
            <a:off x="3860452" y="4047948"/>
            <a:ext cx="2007445" cy="1754326"/>
          </a:xfrm>
          <a:prstGeom prst="rect">
            <a:avLst/>
          </a:prstGeom>
          <a:noFill/>
        </p:spPr>
        <p:txBody>
          <a:bodyPr wrap="square" rtlCol="0">
            <a:spAutoFit/>
          </a:bodyPr>
          <a:lstStyle/>
          <a:p>
            <a:pPr algn="ctr"/>
            <a:r>
              <a:rPr lang="en-US" sz="3600" b="1" dirty="0">
                <a:solidFill>
                  <a:srgbClr val="FF0000"/>
                </a:solidFill>
                <a:latin typeface="Arial" panose="020B0604020202020204" pitchFamily="34" charset="0"/>
                <a:cs typeface="Arial" panose="020B0604020202020204" pitchFamily="34" charset="0"/>
              </a:rPr>
              <a:t>Church</a:t>
            </a:r>
          </a:p>
          <a:p>
            <a:pPr algn="ctr"/>
            <a:r>
              <a:rPr lang="en-US" sz="3600" b="1" dirty="0">
                <a:latin typeface="Arial" panose="020B0604020202020204" pitchFamily="34" charset="0"/>
                <a:cs typeface="Arial" panose="020B0604020202020204" pitchFamily="34" charset="0"/>
              </a:rPr>
              <a:t>(</a:t>
            </a:r>
            <a:r>
              <a:rPr lang="en-US" sz="3600" b="1" dirty="0" err="1">
                <a:latin typeface="Arial" panose="020B0604020202020204" pitchFamily="34" charset="0"/>
                <a:cs typeface="Arial" panose="020B0604020202020204" pitchFamily="34" charset="0"/>
              </a:rPr>
              <a:t>PreM</a:t>
            </a:r>
            <a:r>
              <a:rPr lang="en-US" sz="3600" b="1" dirty="0">
                <a:latin typeface="Arial" panose="020B0604020202020204" pitchFamily="34" charset="0"/>
                <a:cs typeface="Arial" panose="020B0604020202020204" pitchFamily="34" charset="0"/>
              </a:rPr>
              <a:t>, DoJ)</a:t>
            </a:r>
          </a:p>
        </p:txBody>
      </p:sp>
      <p:sp>
        <p:nvSpPr>
          <p:cNvPr id="84" name="Arrow: Right 83">
            <a:extLst>
              <a:ext uri="{FF2B5EF4-FFF2-40B4-BE49-F238E27FC236}">
                <a16:creationId xmlns:a16="http://schemas.microsoft.com/office/drawing/2014/main" id="{C0093D44-A48A-B5A9-24B6-F1761CF66BA1}"/>
              </a:ext>
            </a:extLst>
          </p:cNvPr>
          <p:cNvSpPr/>
          <p:nvPr/>
        </p:nvSpPr>
        <p:spPr>
          <a:xfrm rot="18724417">
            <a:off x="5360638" y="3419144"/>
            <a:ext cx="1772647" cy="313132"/>
          </a:xfrm>
          <a:prstGeom prst="rightArrow">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sp>
        <p:nvSpPr>
          <p:cNvPr id="86" name="Arrow: Right 85">
            <a:extLst>
              <a:ext uri="{FF2B5EF4-FFF2-40B4-BE49-F238E27FC236}">
                <a16:creationId xmlns:a16="http://schemas.microsoft.com/office/drawing/2014/main" id="{BDCDF2E8-8A79-89FC-1EDC-F1F28C8733AF}"/>
              </a:ext>
            </a:extLst>
          </p:cNvPr>
          <p:cNvSpPr/>
          <p:nvPr/>
        </p:nvSpPr>
        <p:spPr>
          <a:xfrm rot="20361568">
            <a:off x="3001467" y="2845003"/>
            <a:ext cx="1243910" cy="245951"/>
          </a:xfrm>
          <a:prstGeom prst="rightArrow">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grpSp>
        <p:nvGrpSpPr>
          <p:cNvPr id="87" name="Group 86">
            <a:extLst>
              <a:ext uri="{FF2B5EF4-FFF2-40B4-BE49-F238E27FC236}">
                <a16:creationId xmlns:a16="http://schemas.microsoft.com/office/drawing/2014/main" id="{1F261CB5-9C26-894F-40D5-06D9F070106C}"/>
              </a:ext>
            </a:extLst>
          </p:cNvPr>
          <p:cNvGrpSpPr/>
          <p:nvPr/>
        </p:nvGrpSpPr>
        <p:grpSpPr>
          <a:xfrm>
            <a:off x="3798897" y="4145260"/>
            <a:ext cx="2202073" cy="1614891"/>
            <a:chOff x="2047123" y="3822802"/>
            <a:chExt cx="2041734" cy="1174590"/>
          </a:xfrm>
        </p:grpSpPr>
        <p:cxnSp>
          <p:nvCxnSpPr>
            <p:cNvPr id="88" name="Straight Connector 87">
              <a:extLst>
                <a:ext uri="{FF2B5EF4-FFF2-40B4-BE49-F238E27FC236}">
                  <a16:creationId xmlns:a16="http://schemas.microsoft.com/office/drawing/2014/main" id="{824E5CE6-7C45-84B9-9D2D-205145F8E5C7}"/>
                </a:ext>
              </a:extLst>
            </p:cNvPr>
            <p:cNvCxnSpPr>
              <a:cxnSpLocks/>
            </p:cNvCxnSpPr>
            <p:nvPr/>
          </p:nvCxnSpPr>
          <p:spPr>
            <a:xfrm>
              <a:off x="2047123" y="3822802"/>
              <a:ext cx="2041734" cy="117459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4BB694C6-8270-45B3-C08A-17E2D67D46C2}"/>
                </a:ext>
              </a:extLst>
            </p:cNvPr>
            <p:cNvCxnSpPr>
              <a:cxnSpLocks/>
            </p:cNvCxnSpPr>
            <p:nvPr/>
          </p:nvCxnSpPr>
          <p:spPr>
            <a:xfrm flipH="1">
              <a:off x="2069983" y="3822802"/>
              <a:ext cx="2018874" cy="117459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48" name="Rectangle 14">
            <a:extLst>
              <a:ext uri="{FF2B5EF4-FFF2-40B4-BE49-F238E27FC236}">
                <a16:creationId xmlns:a16="http://schemas.microsoft.com/office/drawing/2014/main" id="{D508EA54-4E3D-5A8C-82D5-6B023033A196}"/>
              </a:ext>
            </a:extLst>
          </p:cNvPr>
          <p:cNvSpPr>
            <a:spLocks noChangeArrowheads="1"/>
          </p:cNvSpPr>
          <p:nvPr/>
        </p:nvSpPr>
        <p:spPr bwMode="auto">
          <a:xfrm rot="5400000">
            <a:off x="688273" y="3580894"/>
            <a:ext cx="5669280" cy="45719"/>
          </a:xfrm>
          <a:prstGeom prst="rect">
            <a:avLst/>
          </a:prstGeom>
          <a:solidFill>
            <a:srgbClr val="A40000"/>
          </a:solidFill>
          <a:ln w="9525" algn="ctr">
            <a:solidFill>
              <a:schemeClr val="tx1"/>
            </a:solidFill>
            <a:round/>
            <a:headEnd/>
            <a:tailEnd/>
          </a:ln>
        </p:spPr>
        <p:txBody>
          <a:bodyPr/>
          <a:lstStyle/>
          <a:p>
            <a:pPr algn="ctr"/>
            <a:endParaRPr lang="en-US" altLang="en-US" sz="3600">
              <a:latin typeface="Arial" panose="020B0604020202020204" pitchFamily="34" charset="0"/>
              <a:cs typeface="Arial" panose="020B0604020202020204" pitchFamily="34" charset="0"/>
            </a:endParaRPr>
          </a:p>
        </p:txBody>
      </p:sp>
      <p:sp>
        <p:nvSpPr>
          <p:cNvPr id="85" name="TextBox 84">
            <a:extLst>
              <a:ext uri="{FF2B5EF4-FFF2-40B4-BE49-F238E27FC236}">
                <a16:creationId xmlns:a16="http://schemas.microsoft.com/office/drawing/2014/main" id="{281140A4-6BA6-CD50-28D5-41ADD6E8A88A}"/>
              </a:ext>
            </a:extLst>
          </p:cNvPr>
          <p:cNvSpPr txBox="1"/>
          <p:nvPr/>
        </p:nvSpPr>
        <p:spPr>
          <a:xfrm>
            <a:off x="6249201" y="3898942"/>
            <a:ext cx="2661516" cy="2554545"/>
          </a:xfrm>
          <a:prstGeom prst="rect">
            <a:avLst/>
          </a:prstGeom>
          <a:solidFill>
            <a:srgbClr val="FFFF00"/>
          </a:solidFill>
        </p:spPr>
        <p:txBody>
          <a:bodyPr wrap="square" rtlCol="0">
            <a:spAutoFit/>
          </a:bodyPr>
          <a:lstStyle/>
          <a:p>
            <a:pPr algn="ctr"/>
            <a:r>
              <a:rPr lang="en-US" sz="3200" b="1" u="sng" dirty="0">
                <a:solidFill>
                  <a:srgbClr val="C00000"/>
                </a:solidFill>
                <a:latin typeface="Arial" panose="020B0604020202020204" pitchFamily="34" charset="0"/>
                <a:cs typeface="Arial" panose="020B0604020202020204" pitchFamily="34" charset="0"/>
              </a:rPr>
              <a:t>Matt 16:18</a:t>
            </a:r>
          </a:p>
          <a:p>
            <a:pPr algn="ctr"/>
            <a:r>
              <a:rPr lang="en-US" sz="3200" b="1" dirty="0">
                <a:solidFill>
                  <a:srgbClr val="C00000"/>
                </a:solidFill>
                <a:latin typeface="Arial" panose="020B0604020202020204" pitchFamily="34" charset="0"/>
                <a:cs typeface="Arial" panose="020B0604020202020204" pitchFamily="34" charset="0"/>
              </a:rPr>
              <a:t>“…upon this rock I will build My church…”</a:t>
            </a:r>
          </a:p>
        </p:txBody>
      </p:sp>
      <p:sp>
        <p:nvSpPr>
          <p:cNvPr id="50" name="Rectangle 14">
            <a:extLst>
              <a:ext uri="{FF2B5EF4-FFF2-40B4-BE49-F238E27FC236}">
                <a16:creationId xmlns:a16="http://schemas.microsoft.com/office/drawing/2014/main" id="{21171A9D-2D11-78CD-A7DF-536AABB365BC}"/>
              </a:ext>
            </a:extLst>
          </p:cNvPr>
          <p:cNvSpPr>
            <a:spLocks noChangeArrowheads="1"/>
          </p:cNvSpPr>
          <p:nvPr/>
        </p:nvSpPr>
        <p:spPr bwMode="auto">
          <a:xfrm rot="5400000">
            <a:off x="6083514" y="3580894"/>
            <a:ext cx="5669280" cy="45719"/>
          </a:xfrm>
          <a:prstGeom prst="rect">
            <a:avLst/>
          </a:prstGeom>
          <a:solidFill>
            <a:srgbClr val="A40000"/>
          </a:solidFill>
          <a:ln w="9525" algn="ctr">
            <a:solidFill>
              <a:schemeClr val="tx1"/>
            </a:solidFill>
            <a:round/>
            <a:headEnd/>
            <a:tailEnd/>
          </a:ln>
        </p:spPr>
        <p:txBody>
          <a:bodyPr/>
          <a:lstStyle/>
          <a:p>
            <a:pPr algn="ctr"/>
            <a:endParaRPr lang="en-US" altLang="en-US" sz="3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027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49"/>
                                        </p:tgtEl>
                                        <p:attrNameLst>
                                          <p:attrName>style.visibility</p:attrName>
                                        </p:attrNameLst>
                                      </p:cBhvr>
                                      <p:to>
                                        <p:strVal val="visible"/>
                                      </p:to>
                                    </p:set>
                                    <p:animEffect transition="in" filter="fade">
                                      <p:cBhvr>
                                        <p:cTn id="11" dur="500"/>
                                        <p:tgtEl>
                                          <p:spTgt spid="49"/>
                                        </p:tgtEl>
                                      </p:cBhvr>
                                    </p:animEffect>
                                  </p:childTnLst>
                                </p:cTn>
                              </p:par>
                            </p:childTnLst>
                          </p:cTn>
                        </p:par>
                        <p:par>
                          <p:cTn id="12" fill="hold">
                            <p:stCondLst>
                              <p:cond delay="1500"/>
                            </p:stCondLst>
                            <p:childTnLst>
                              <p:par>
                                <p:cTn id="13" presetID="10" presetClass="entr" presetSubtype="0" fill="hold" grpId="0" nodeType="afterEffect">
                                  <p:stCondLst>
                                    <p:cond delay="50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500"/>
                                        <p:tgtEl>
                                          <p:spTgt spid="50"/>
                                        </p:tgtEl>
                                      </p:cBhvr>
                                    </p:animEffect>
                                  </p:childTnLst>
                                </p:cTn>
                              </p:par>
                            </p:childTnLst>
                          </p:cTn>
                        </p:par>
                        <p:par>
                          <p:cTn id="16" fill="hold">
                            <p:stCondLst>
                              <p:cond delay="2500"/>
                            </p:stCondLst>
                            <p:childTnLst>
                              <p:par>
                                <p:cTn id="17" presetID="10" presetClass="entr" presetSubtype="0" fill="hold" grpId="0" nodeType="afterEffect">
                                  <p:stCondLst>
                                    <p:cond delay="500"/>
                                  </p:stCondLst>
                                  <p:childTnLst>
                                    <p:set>
                                      <p:cBhvr>
                                        <p:cTn id="18" dur="1" fill="hold">
                                          <p:stCondLst>
                                            <p:cond delay="0"/>
                                          </p:stCondLst>
                                        </p:cTn>
                                        <p:tgtEl>
                                          <p:spTgt spid="63"/>
                                        </p:tgtEl>
                                        <p:attrNameLst>
                                          <p:attrName>style.visibility</p:attrName>
                                        </p:attrNameLst>
                                      </p:cBhvr>
                                      <p:to>
                                        <p:strVal val="visible"/>
                                      </p:to>
                                    </p:set>
                                    <p:animEffect transition="in" filter="fade">
                                      <p:cBhvr>
                                        <p:cTn id="19" dur="500"/>
                                        <p:tgtEl>
                                          <p:spTgt spid="63"/>
                                        </p:tgtEl>
                                      </p:cBhvr>
                                    </p:animEffect>
                                  </p:childTnLst>
                                </p:cTn>
                              </p:par>
                            </p:childTnLst>
                          </p:cTn>
                        </p:par>
                        <p:par>
                          <p:cTn id="20" fill="hold">
                            <p:stCondLst>
                              <p:cond delay="3500"/>
                            </p:stCondLst>
                            <p:childTnLst>
                              <p:par>
                                <p:cTn id="21" presetID="10" presetClass="entr" presetSubtype="0" fill="hold" grpId="0" nodeType="afterEffect">
                                  <p:stCondLst>
                                    <p:cond delay="500"/>
                                  </p:stCondLst>
                                  <p:childTnLst>
                                    <p:set>
                                      <p:cBhvr>
                                        <p:cTn id="22" dur="1" fill="hold">
                                          <p:stCondLst>
                                            <p:cond delay="0"/>
                                          </p:stCondLst>
                                        </p:cTn>
                                        <p:tgtEl>
                                          <p:spTgt spid="82"/>
                                        </p:tgtEl>
                                        <p:attrNameLst>
                                          <p:attrName>style.visibility</p:attrName>
                                        </p:attrNameLst>
                                      </p:cBhvr>
                                      <p:to>
                                        <p:strVal val="visible"/>
                                      </p:to>
                                    </p:set>
                                    <p:animEffect transition="in" filter="fade">
                                      <p:cBhvr>
                                        <p:cTn id="23" dur="500"/>
                                        <p:tgtEl>
                                          <p:spTgt spid="82"/>
                                        </p:tgtEl>
                                      </p:cBhvr>
                                    </p:animEffect>
                                  </p:childTnLst>
                                </p:cTn>
                              </p:par>
                            </p:childTnLst>
                          </p:cTn>
                        </p:par>
                        <p:par>
                          <p:cTn id="24" fill="hold">
                            <p:stCondLst>
                              <p:cond delay="4500"/>
                            </p:stCondLst>
                            <p:childTnLst>
                              <p:par>
                                <p:cTn id="25" presetID="10" presetClass="entr" presetSubtype="0" fill="hold" grpId="0" nodeType="afterEffect">
                                  <p:stCondLst>
                                    <p:cond delay="50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1000"/>
                                        <p:tgtEl>
                                          <p:spTgt spid="47"/>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6500"/>
                            </p:stCondLst>
                            <p:childTnLst>
                              <p:par>
                                <p:cTn id="33" presetID="10" presetClass="entr" presetSubtype="0" fill="hold" grpId="0" nodeType="afterEffect">
                                  <p:stCondLst>
                                    <p:cond delay="500"/>
                                  </p:stCondLst>
                                  <p:childTnLst>
                                    <p:set>
                                      <p:cBhvr>
                                        <p:cTn id="34" dur="1" fill="hold">
                                          <p:stCondLst>
                                            <p:cond delay="0"/>
                                          </p:stCondLst>
                                        </p:cTn>
                                        <p:tgtEl>
                                          <p:spTgt spid="52"/>
                                        </p:tgtEl>
                                        <p:attrNameLst>
                                          <p:attrName>style.visibility</p:attrName>
                                        </p:attrNameLst>
                                      </p:cBhvr>
                                      <p:to>
                                        <p:strVal val="visible"/>
                                      </p:to>
                                    </p:set>
                                    <p:animEffect transition="in" filter="fade">
                                      <p:cBhvr>
                                        <p:cTn id="35" dur="1000"/>
                                        <p:tgtEl>
                                          <p:spTgt spid="52"/>
                                        </p:tgtEl>
                                      </p:cBhvr>
                                    </p:animEffect>
                                  </p:childTnLst>
                                </p:cTn>
                              </p:par>
                            </p:childTnLst>
                          </p:cTn>
                        </p:par>
                        <p:par>
                          <p:cTn id="36" fill="hold">
                            <p:stCondLst>
                              <p:cond delay="8000"/>
                            </p:stCondLst>
                            <p:childTnLst>
                              <p:par>
                                <p:cTn id="37" presetID="10" presetClass="entr" presetSubtype="0" fill="hold" grpId="0" nodeType="afterEffect">
                                  <p:stCondLst>
                                    <p:cond delay="500"/>
                                  </p:stCondLst>
                                  <p:childTnLst>
                                    <p:set>
                                      <p:cBhvr>
                                        <p:cTn id="38" dur="1" fill="hold">
                                          <p:stCondLst>
                                            <p:cond delay="0"/>
                                          </p:stCondLst>
                                        </p:cTn>
                                        <p:tgtEl>
                                          <p:spTgt spid="55"/>
                                        </p:tgtEl>
                                        <p:attrNameLst>
                                          <p:attrName>style.visibility</p:attrName>
                                        </p:attrNameLst>
                                      </p:cBhvr>
                                      <p:to>
                                        <p:strVal val="visible"/>
                                      </p:to>
                                    </p:set>
                                    <p:animEffect transition="in" filter="fade">
                                      <p:cBhvr>
                                        <p:cTn id="39" dur="1000"/>
                                        <p:tgtEl>
                                          <p:spTgt spid="55"/>
                                        </p:tgtEl>
                                      </p:cBhvr>
                                    </p:animEffect>
                                  </p:childTnLst>
                                </p:cTn>
                              </p:par>
                            </p:childTnLst>
                          </p:cTn>
                        </p:par>
                        <p:par>
                          <p:cTn id="40" fill="hold">
                            <p:stCondLst>
                              <p:cond delay="9500"/>
                            </p:stCondLst>
                            <p:childTnLst>
                              <p:par>
                                <p:cTn id="41" presetID="10" presetClass="entr" presetSubtype="0" fill="hold" grpId="0" nodeType="afterEffect">
                                  <p:stCondLst>
                                    <p:cond delay="500"/>
                                  </p:stCondLst>
                                  <p:childTnLst>
                                    <p:set>
                                      <p:cBhvr>
                                        <p:cTn id="42" dur="1" fill="hold">
                                          <p:stCondLst>
                                            <p:cond delay="0"/>
                                          </p:stCondLst>
                                        </p:cTn>
                                        <p:tgtEl>
                                          <p:spTgt spid="58"/>
                                        </p:tgtEl>
                                        <p:attrNameLst>
                                          <p:attrName>style.visibility</p:attrName>
                                        </p:attrNameLst>
                                      </p:cBhvr>
                                      <p:to>
                                        <p:strVal val="visible"/>
                                      </p:to>
                                    </p:set>
                                    <p:animEffect transition="in" filter="fade">
                                      <p:cBhvr>
                                        <p:cTn id="43" dur="1000"/>
                                        <p:tgtEl>
                                          <p:spTgt spid="58"/>
                                        </p:tgtEl>
                                      </p:cBhvr>
                                    </p:animEffect>
                                  </p:childTnLst>
                                </p:cTn>
                              </p:par>
                            </p:childTnLst>
                          </p:cTn>
                        </p:par>
                        <p:par>
                          <p:cTn id="44" fill="hold">
                            <p:stCondLst>
                              <p:cond delay="11000"/>
                            </p:stCondLst>
                            <p:childTnLst>
                              <p:par>
                                <p:cTn id="45" presetID="10" presetClass="entr" presetSubtype="0" fill="hold" grpId="0" nodeType="afterEffect">
                                  <p:stCondLst>
                                    <p:cond delay="50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1000"/>
                                        <p:tgtEl>
                                          <p:spTgt spid="6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fade">
                                      <p:cBhvr>
                                        <p:cTn id="52" dur="500"/>
                                        <p:tgtEl>
                                          <p:spTgt spid="6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500"/>
                                        <p:tgtEl>
                                          <p:spTgt spid="6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500"/>
                                        <p:tgtEl>
                                          <p:spTgt spid="6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77"/>
                                        </p:tgtEl>
                                        <p:attrNameLst>
                                          <p:attrName>style.visibility</p:attrName>
                                        </p:attrNameLst>
                                      </p:cBhvr>
                                      <p:to>
                                        <p:strVal val="visible"/>
                                      </p:to>
                                    </p:set>
                                    <p:animEffect transition="in" filter="fade">
                                      <p:cBhvr>
                                        <p:cTn id="67" dur="500"/>
                                        <p:tgtEl>
                                          <p:spTgt spid="77"/>
                                        </p:tgtEl>
                                      </p:cBhvr>
                                    </p:animEffect>
                                  </p:childTnLst>
                                </p:cTn>
                              </p:par>
                            </p:childTnLst>
                          </p:cTn>
                        </p:par>
                        <p:par>
                          <p:cTn id="68" fill="hold">
                            <p:stCondLst>
                              <p:cond delay="500"/>
                            </p:stCondLst>
                            <p:childTnLst>
                              <p:par>
                                <p:cTn id="69" presetID="10" presetClass="entr" presetSubtype="0" fill="hold" grpId="0" nodeType="afterEffect">
                                  <p:stCondLst>
                                    <p:cond delay="50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500"/>
                                        <p:tgtEl>
                                          <p:spTgt spid="67"/>
                                        </p:tgtEl>
                                      </p:cBhvr>
                                    </p:animEffect>
                                  </p:childTnLst>
                                </p:cTn>
                              </p:par>
                            </p:childTnLst>
                          </p:cTn>
                        </p:par>
                        <p:par>
                          <p:cTn id="72" fill="hold">
                            <p:stCondLst>
                              <p:cond delay="1500"/>
                            </p:stCondLst>
                            <p:childTnLst>
                              <p:par>
                                <p:cTn id="73" presetID="10" presetClass="entr" presetSubtype="0" fill="hold" grpId="0" nodeType="afterEffect">
                                  <p:stCondLst>
                                    <p:cond delay="500"/>
                                  </p:stCondLst>
                                  <p:childTnLst>
                                    <p:set>
                                      <p:cBhvr>
                                        <p:cTn id="74" dur="1" fill="hold">
                                          <p:stCondLst>
                                            <p:cond delay="0"/>
                                          </p:stCondLst>
                                        </p:cTn>
                                        <p:tgtEl>
                                          <p:spTgt spid="68"/>
                                        </p:tgtEl>
                                        <p:attrNameLst>
                                          <p:attrName>style.visibility</p:attrName>
                                        </p:attrNameLst>
                                      </p:cBhvr>
                                      <p:to>
                                        <p:strVal val="visible"/>
                                      </p:to>
                                    </p:set>
                                    <p:animEffect transition="in" filter="fade">
                                      <p:cBhvr>
                                        <p:cTn id="75" dur="500"/>
                                        <p:tgtEl>
                                          <p:spTgt spid="68"/>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76"/>
                                        </p:tgtEl>
                                        <p:attrNameLst>
                                          <p:attrName>style.visibility</p:attrName>
                                        </p:attrNameLst>
                                      </p:cBhvr>
                                      <p:to>
                                        <p:strVal val="visible"/>
                                      </p:to>
                                    </p:set>
                                    <p:animEffect transition="in" filter="fade">
                                      <p:cBhvr>
                                        <p:cTn id="80" dur="500"/>
                                        <p:tgtEl>
                                          <p:spTgt spid="76"/>
                                        </p:tgtEl>
                                      </p:cBhvr>
                                    </p:animEffect>
                                  </p:childTnLst>
                                </p:cTn>
                              </p:par>
                            </p:childTnLst>
                          </p:cTn>
                        </p:par>
                        <p:par>
                          <p:cTn id="81" fill="hold">
                            <p:stCondLst>
                              <p:cond delay="500"/>
                            </p:stCondLst>
                            <p:childTnLst>
                              <p:par>
                                <p:cTn id="82" presetID="10" presetClass="entr" presetSubtype="0" fill="hold" grpId="0" nodeType="afterEffect">
                                  <p:stCondLst>
                                    <p:cond delay="500"/>
                                  </p:stCondLst>
                                  <p:childTnLst>
                                    <p:set>
                                      <p:cBhvr>
                                        <p:cTn id="83" dur="1" fill="hold">
                                          <p:stCondLst>
                                            <p:cond delay="0"/>
                                          </p:stCondLst>
                                        </p:cTn>
                                        <p:tgtEl>
                                          <p:spTgt spid="69"/>
                                        </p:tgtEl>
                                        <p:attrNameLst>
                                          <p:attrName>style.visibility</p:attrName>
                                        </p:attrNameLst>
                                      </p:cBhvr>
                                      <p:to>
                                        <p:strVal val="visible"/>
                                      </p:to>
                                    </p:set>
                                    <p:animEffect transition="in" filter="fade">
                                      <p:cBhvr>
                                        <p:cTn id="84" dur="500"/>
                                        <p:tgtEl>
                                          <p:spTgt spid="69"/>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fade">
                                      <p:cBhvr>
                                        <p:cTn id="89" dur="500"/>
                                        <p:tgtEl>
                                          <p:spTgt spid="75"/>
                                        </p:tgtEl>
                                      </p:cBhvr>
                                    </p:animEffect>
                                  </p:childTnLst>
                                </p:cTn>
                              </p:par>
                            </p:childTnLst>
                          </p:cTn>
                        </p:par>
                        <p:par>
                          <p:cTn id="90" fill="hold">
                            <p:stCondLst>
                              <p:cond delay="500"/>
                            </p:stCondLst>
                            <p:childTnLst>
                              <p:par>
                                <p:cTn id="91" presetID="10" presetClass="entr" presetSubtype="0" fill="hold" grpId="0" nodeType="afterEffect">
                                  <p:stCondLst>
                                    <p:cond delay="500"/>
                                  </p:stCondLst>
                                  <p:childTnLst>
                                    <p:set>
                                      <p:cBhvr>
                                        <p:cTn id="92" dur="1" fill="hold">
                                          <p:stCondLst>
                                            <p:cond delay="0"/>
                                          </p:stCondLst>
                                        </p:cTn>
                                        <p:tgtEl>
                                          <p:spTgt spid="70"/>
                                        </p:tgtEl>
                                        <p:attrNameLst>
                                          <p:attrName>style.visibility</p:attrName>
                                        </p:attrNameLst>
                                      </p:cBhvr>
                                      <p:to>
                                        <p:strVal val="visible"/>
                                      </p:to>
                                    </p:set>
                                    <p:animEffect transition="in" filter="fade">
                                      <p:cBhvr>
                                        <p:cTn id="93" dur="500"/>
                                        <p:tgtEl>
                                          <p:spTgt spid="70"/>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78"/>
                                        </p:tgtEl>
                                        <p:attrNameLst>
                                          <p:attrName>style.visibility</p:attrName>
                                        </p:attrNameLst>
                                      </p:cBhvr>
                                      <p:to>
                                        <p:strVal val="visible"/>
                                      </p:to>
                                    </p:set>
                                    <p:animEffect transition="in" filter="fade">
                                      <p:cBhvr>
                                        <p:cTn id="98" dur="500"/>
                                        <p:tgtEl>
                                          <p:spTgt spid="78"/>
                                        </p:tgtEl>
                                      </p:cBhvr>
                                    </p:animEffect>
                                  </p:childTnLst>
                                </p:cTn>
                              </p:par>
                            </p:childTnLst>
                          </p:cTn>
                        </p:par>
                        <p:par>
                          <p:cTn id="99" fill="hold">
                            <p:stCondLst>
                              <p:cond delay="500"/>
                            </p:stCondLst>
                            <p:childTnLst>
                              <p:par>
                                <p:cTn id="100" presetID="10" presetClass="entr" presetSubtype="0" fill="hold" grpId="0" nodeType="afterEffect">
                                  <p:stCondLst>
                                    <p:cond delay="50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childTnLst>
                                </p:cTn>
                              </p:par>
                            </p:childTnLst>
                          </p:cTn>
                        </p:par>
                        <p:par>
                          <p:cTn id="103" fill="hold">
                            <p:stCondLst>
                              <p:cond delay="1500"/>
                            </p:stCondLst>
                            <p:childTnLst>
                              <p:par>
                                <p:cTn id="104" presetID="10" presetClass="entr" presetSubtype="0" fill="hold" grpId="0" nodeType="afterEffect">
                                  <p:stCondLst>
                                    <p:cond delay="500"/>
                                  </p:stCondLst>
                                  <p:childTnLst>
                                    <p:set>
                                      <p:cBhvr>
                                        <p:cTn id="105" dur="1" fill="hold">
                                          <p:stCondLst>
                                            <p:cond delay="0"/>
                                          </p:stCondLst>
                                        </p:cTn>
                                        <p:tgtEl>
                                          <p:spTgt spid="74"/>
                                        </p:tgtEl>
                                        <p:attrNameLst>
                                          <p:attrName>style.visibility</p:attrName>
                                        </p:attrNameLst>
                                      </p:cBhvr>
                                      <p:to>
                                        <p:strVal val="visible"/>
                                      </p:to>
                                    </p:set>
                                    <p:animEffect transition="in" filter="fade">
                                      <p:cBhvr>
                                        <p:cTn id="106" dur="500"/>
                                        <p:tgtEl>
                                          <p:spTgt spid="74"/>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fade">
                                      <p:cBhvr>
                                        <p:cTn id="111" dur="500"/>
                                        <p:tgtEl>
                                          <p:spTgt spid="81"/>
                                        </p:tgtEl>
                                      </p:cBhvr>
                                    </p:animEffect>
                                  </p:childTnLst>
                                </p:cTn>
                              </p:par>
                            </p:childTnLst>
                          </p:cTn>
                        </p:par>
                        <p:par>
                          <p:cTn id="112" fill="hold">
                            <p:stCondLst>
                              <p:cond delay="500"/>
                            </p:stCondLst>
                            <p:childTnLst>
                              <p:par>
                                <p:cTn id="113" presetID="10" presetClass="entr" presetSubtype="0" fill="hold" grpId="0" nodeType="afterEffect">
                                  <p:stCondLst>
                                    <p:cond delay="500"/>
                                  </p:stCondLst>
                                  <p:childTnLst>
                                    <p:set>
                                      <p:cBhvr>
                                        <p:cTn id="114" dur="1" fill="hold">
                                          <p:stCondLst>
                                            <p:cond delay="0"/>
                                          </p:stCondLst>
                                        </p:cTn>
                                        <p:tgtEl>
                                          <p:spTgt spid="80"/>
                                        </p:tgtEl>
                                        <p:attrNameLst>
                                          <p:attrName>style.visibility</p:attrName>
                                        </p:attrNameLst>
                                      </p:cBhvr>
                                      <p:to>
                                        <p:strVal val="visible"/>
                                      </p:to>
                                    </p:set>
                                    <p:animEffect transition="in" filter="fade">
                                      <p:cBhvr>
                                        <p:cTn id="115" dur="500"/>
                                        <p:tgtEl>
                                          <p:spTgt spid="80"/>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86"/>
                                        </p:tgtEl>
                                        <p:attrNameLst>
                                          <p:attrName>style.visibility</p:attrName>
                                        </p:attrNameLst>
                                      </p:cBhvr>
                                      <p:to>
                                        <p:strVal val="visible"/>
                                      </p:to>
                                    </p:set>
                                    <p:animEffect transition="in" filter="fade">
                                      <p:cBhvr>
                                        <p:cTn id="120" dur="500"/>
                                        <p:tgtEl>
                                          <p:spTgt spid="86"/>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xit" presetSubtype="0" fill="hold" grpId="1" nodeType="clickEffect">
                                  <p:stCondLst>
                                    <p:cond delay="0"/>
                                  </p:stCondLst>
                                  <p:childTnLst>
                                    <p:animEffect transition="out" filter="fade">
                                      <p:cBhvr>
                                        <p:cTn id="124" dur="500"/>
                                        <p:tgtEl>
                                          <p:spTgt spid="86"/>
                                        </p:tgtEl>
                                      </p:cBhvr>
                                    </p:animEffect>
                                    <p:set>
                                      <p:cBhvr>
                                        <p:cTn id="125" dur="1" fill="hold">
                                          <p:stCondLst>
                                            <p:cond delay="499"/>
                                          </p:stCondLst>
                                        </p:cTn>
                                        <p:tgtEl>
                                          <p:spTgt spid="86"/>
                                        </p:tgtEl>
                                        <p:attrNameLst>
                                          <p:attrName>style.visibility</p:attrName>
                                        </p:attrNameLst>
                                      </p:cBhvr>
                                      <p:to>
                                        <p:strVal val="hidden"/>
                                      </p:to>
                                    </p:set>
                                  </p:childTnLst>
                                </p:cTn>
                              </p:par>
                            </p:childTnLst>
                          </p:cTn>
                        </p:par>
                        <p:par>
                          <p:cTn id="126" fill="hold">
                            <p:stCondLst>
                              <p:cond delay="500"/>
                            </p:stCondLst>
                            <p:childTnLst>
                              <p:par>
                                <p:cTn id="127" presetID="10" presetClass="entr" presetSubtype="0" fill="hold" nodeType="afterEffect">
                                  <p:stCondLst>
                                    <p:cond delay="0"/>
                                  </p:stCondLst>
                                  <p:childTnLst>
                                    <p:set>
                                      <p:cBhvr>
                                        <p:cTn id="128" dur="1" fill="hold">
                                          <p:stCondLst>
                                            <p:cond delay="0"/>
                                          </p:stCondLst>
                                        </p:cTn>
                                        <p:tgtEl>
                                          <p:spTgt spid="79"/>
                                        </p:tgtEl>
                                        <p:attrNameLst>
                                          <p:attrName>style.visibility</p:attrName>
                                        </p:attrNameLst>
                                      </p:cBhvr>
                                      <p:to>
                                        <p:strVal val="visible"/>
                                      </p:to>
                                    </p:set>
                                    <p:animEffect transition="in" filter="fade">
                                      <p:cBhvr>
                                        <p:cTn id="129" dur="500"/>
                                        <p:tgtEl>
                                          <p:spTgt spid="79"/>
                                        </p:tgtEl>
                                      </p:cBhvr>
                                    </p:animEffect>
                                  </p:childTnLst>
                                </p:cTn>
                              </p:par>
                            </p:childTnLst>
                          </p:cTn>
                        </p:par>
                        <p:par>
                          <p:cTn id="130" fill="hold">
                            <p:stCondLst>
                              <p:cond delay="1000"/>
                            </p:stCondLst>
                            <p:childTnLst>
                              <p:par>
                                <p:cTn id="131" presetID="10" presetClass="entr" presetSubtype="0" fill="hold" grpId="0" nodeType="afterEffect">
                                  <p:stCondLst>
                                    <p:cond delay="500"/>
                                  </p:stCondLst>
                                  <p:childTnLst>
                                    <p:set>
                                      <p:cBhvr>
                                        <p:cTn id="132" dur="1" fill="hold">
                                          <p:stCondLst>
                                            <p:cond delay="0"/>
                                          </p:stCondLst>
                                        </p:cTn>
                                        <p:tgtEl>
                                          <p:spTgt spid="72"/>
                                        </p:tgtEl>
                                        <p:attrNameLst>
                                          <p:attrName>style.visibility</p:attrName>
                                        </p:attrNameLst>
                                      </p:cBhvr>
                                      <p:to>
                                        <p:strVal val="visible"/>
                                      </p:to>
                                    </p:set>
                                    <p:animEffect transition="in" filter="fade">
                                      <p:cBhvr>
                                        <p:cTn id="133" dur="500"/>
                                        <p:tgtEl>
                                          <p:spTgt spid="72"/>
                                        </p:tgtEl>
                                      </p:cBhvr>
                                    </p:animEffect>
                                  </p:childTnLst>
                                </p:cTn>
                              </p:par>
                            </p:childTnLst>
                          </p:cTn>
                        </p:par>
                        <p:par>
                          <p:cTn id="134" fill="hold">
                            <p:stCondLst>
                              <p:cond delay="2000"/>
                            </p:stCondLst>
                            <p:childTnLst>
                              <p:par>
                                <p:cTn id="135" presetID="10" presetClass="entr" presetSubtype="0" fill="hold" grpId="0" nodeType="afterEffect">
                                  <p:stCondLst>
                                    <p:cond delay="500"/>
                                  </p:stCondLst>
                                  <p:childTnLst>
                                    <p:set>
                                      <p:cBhvr>
                                        <p:cTn id="136" dur="1" fill="hold">
                                          <p:stCondLst>
                                            <p:cond delay="0"/>
                                          </p:stCondLst>
                                        </p:cTn>
                                        <p:tgtEl>
                                          <p:spTgt spid="73"/>
                                        </p:tgtEl>
                                        <p:attrNameLst>
                                          <p:attrName>style.visibility</p:attrName>
                                        </p:attrNameLst>
                                      </p:cBhvr>
                                      <p:to>
                                        <p:strVal val="visible"/>
                                      </p:to>
                                    </p:set>
                                    <p:animEffect transition="in" filter="fade">
                                      <p:cBhvr>
                                        <p:cTn id="137" dur="500"/>
                                        <p:tgtEl>
                                          <p:spTgt spid="73"/>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83"/>
                                        </p:tgtEl>
                                        <p:attrNameLst>
                                          <p:attrName>style.visibility</p:attrName>
                                        </p:attrNameLst>
                                      </p:cBhvr>
                                      <p:to>
                                        <p:strVal val="visible"/>
                                      </p:to>
                                    </p:set>
                                    <p:animEffect transition="in" filter="fade">
                                      <p:cBhvr>
                                        <p:cTn id="142" dur="500"/>
                                        <p:tgtEl>
                                          <p:spTgt spid="83"/>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84"/>
                                        </p:tgtEl>
                                        <p:attrNameLst>
                                          <p:attrName>style.visibility</p:attrName>
                                        </p:attrNameLst>
                                      </p:cBhvr>
                                      <p:to>
                                        <p:strVal val="visible"/>
                                      </p:to>
                                    </p:set>
                                    <p:animEffect transition="in" filter="fade">
                                      <p:cBhvr>
                                        <p:cTn id="147" dur="500"/>
                                        <p:tgtEl>
                                          <p:spTgt spid="84"/>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85"/>
                                        </p:tgtEl>
                                        <p:attrNameLst>
                                          <p:attrName>style.visibility</p:attrName>
                                        </p:attrNameLst>
                                      </p:cBhvr>
                                      <p:to>
                                        <p:strVal val="visible"/>
                                      </p:to>
                                    </p:set>
                                    <p:animEffect transition="in" filter="fade">
                                      <p:cBhvr>
                                        <p:cTn id="152" dur="500"/>
                                        <p:tgtEl>
                                          <p:spTgt spid="85"/>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xit" presetSubtype="0" fill="hold" grpId="1" nodeType="clickEffect">
                                  <p:stCondLst>
                                    <p:cond delay="0"/>
                                  </p:stCondLst>
                                  <p:childTnLst>
                                    <p:animEffect transition="out" filter="fade">
                                      <p:cBhvr>
                                        <p:cTn id="156" dur="500"/>
                                        <p:tgtEl>
                                          <p:spTgt spid="84"/>
                                        </p:tgtEl>
                                      </p:cBhvr>
                                    </p:animEffect>
                                    <p:set>
                                      <p:cBhvr>
                                        <p:cTn id="157" dur="1" fill="hold">
                                          <p:stCondLst>
                                            <p:cond delay="499"/>
                                          </p:stCondLst>
                                        </p:cTn>
                                        <p:tgtEl>
                                          <p:spTgt spid="84"/>
                                        </p:tgtEl>
                                        <p:attrNameLst>
                                          <p:attrName>style.visibility</p:attrName>
                                        </p:attrNameLst>
                                      </p:cBhvr>
                                      <p:to>
                                        <p:strVal val="hidden"/>
                                      </p:to>
                                    </p:set>
                                  </p:childTnLst>
                                </p:cTn>
                              </p:par>
                              <p:par>
                                <p:cTn id="158" presetID="10" presetClass="exit" presetSubtype="0" fill="hold" grpId="1" nodeType="withEffect">
                                  <p:stCondLst>
                                    <p:cond delay="0"/>
                                  </p:stCondLst>
                                  <p:childTnLst>
                                    <p:animEffect transition="out" filter="fade">
                                      <p:cBhvr>
                                        <p:cTn id="159" dur="500"/>
                                        <p:tgtEl>
                                          <p:spTgt spid="85"/>
                                        </p:tgtEl>
                                      </p:cBhvr>
                                    </p:animEffect>
                                    <p:set>
                                      <p:cBhvr>
                                        <p:cTn id="160" dur="1" fill="hold">
                                          <p:stCondLst>
                                            <p:cond delay="499"/>
                                          </p:stCondLst>
                                        </p:cTn>
                                        <p:tgtEl>
                                          <p:spTgt spid="85"/>
                                        </p:tgtEl>
                                        <p:attrNameLst>
                                          <p:attrName>style.visibility</p:attrName>
                                        </p:attrNameLst>
                                      </p:cBhvr>
                                      <p:to>
                                        <p:strVal val="hidden"/>
                                      </p:to>
                                    </p:set>
                                  </p:childTnLst>
                                </p:cTn>
                              </p:par>
                            </p:childTnLst>
                          </p:cTn>
                        </p:par>
                        <p:par>
                          <p:cTn id="161" fill="hold">
                            <p:stCondLst>
                              <p:cond delay="500"/>
                            </p:stCondLst>
                            <p:childTnLst>
                              <p:par>
                                <p:cTn id="162" presetID="10" presetClass="entr" presetSubtype="0" fill="hold" nodeType="afterEffect">
                                  <p:stCondLst>
                                    <p:cond delay="0"/>
                                  </p:stCondLst>
                                  <p:childTnLst>
                                    <p:set>
                                      <p:cBhvr>
                                        <p:cTn id="163" dur="1" fill="hold">
                                          <p:stCondLst>
                                            <p:cond delay="0"/>
                                          </p:stCondLst>
                                        </p:cTn>
                                        <p:tgtEl>
                                          <p:spTgt spid="87"/>
                                        </p:tgtEl>
                                        <p:attrNameLst>
                                          <p:attrName>style.visibility</p:attrName>
                                        </p:attrNameLst>
                                      </p:cBhvr>
                                      <p:to>
                                        <p:strVal val="visible"/>
                                      </p:to>
                                    </p:set>
                                    <p:animEffect transition="in" filter="fade">
                                      <p:cBhvr>
                                        <p:cTn id="164"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7" grpId="0" animBg="1"/>
      <p:bldP spid="49" grpId="0" animBg="1"/>
      <p:bldP spid="52" grpId="0"/>
      <p:bldP spid="55" grpId="0"/>
      <p:bldP spid="58" grpId="0"/>
      <p:bldP spid="61" grpId="0"/>
      <p:bldP spid="63" grpId="0" animBg="1"/>
      <p:bldP spid="64" grpId="0"/>
      <p:bldP spid="65" grpId="0"/>
      <p:bldP spid="66" grpId="0"/>
      <p:bldP spid="67" grpId="0"/>
      <p:bldP spid="68" grpId="0" animBg="1"/>
      <p:bldP spid="69" grpId="0"/>
      <p:bldP spid="70" grpId="0"/>
      <p:bldP spid="71" grpId="0"/>
      <p:bldP spid="72" grpId="0"/>
      <p:bldP spid="73" grpId="0" animBg="1"/>
      <p:bldP spid="74" grpId="0" animBg="1"/>
      <p:bldP spid="80" grpId="0" animBg="1"/>
      <p:bldP spid="81" grpId="0"/>
      <p:bldP spid="82" grpId="0" animBg="1"/>
      <p:bldP spid="83" grpId="0"/>
      <p:bldP spid="84" grpId="0" animBg="1"/>
      <p:bldP spid="84" grpId="1" animBg="1"/>
      <p:bldP spid="86" grpId="0" animBg="1"/>
      <p:bldP spid="86" grpId="1" animBg="1"/>
      <p:bldP spid="48" grpId="0" animBg="1"/>
      <p:bldP spid="85" grpId="0" animBg="1"/>
      <p:bldP spid="85" grpId="1" animBg="1"/>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22</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Contextual Interpretation</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A99B2A4-1851-8AF8-FD80-6D1A1730E27B}"/>
              </a:ext>
            </a:extLst>
          </p:cNvPr>
          <p:cNvSpPr txBox="1"/>
          <p:nvPr/>
        </p:nvSpPr>
        <p:spPr>
          <a:xfrm>
            <a:off x="2000468" y="586395"/>
            <a:ext cx="8108830" cy="5878532"/>
          </a:xfrm>
          <a:prstGeom prst="rect">
            <a:avLst/>
          </a:prstGeom>
          <a:noFill/>
        </p:spPr>
        <p:txBody>
          <a:bodyPr wrap="square">
            <a:spAutoFit/>
          </a:bodyPr>
          <a:lstStyle/>
          <a:p>
            <a:pPr algn="ctr">
              <a:buClr>
                <a:schemeClr val="tx1"/>
              </a:buClr>
              <a:defRPr/>
            </a:pPr>
            <a:r>
              <a:rPr lang="en-US" sz="3200" b="1" dirty="0">
                <a:latin typeface="Arial" charset="0"/>
              </a:rPr>
              <a:t>Interpretation of Revelation Verse</a:t>
            </a:r>
          </a:p>
          <a:p>
            <a:pPr algn="ctr">
              <a:buClr>
                <a:schemeClr val="tx1"/>
              </a:buClr>
              <a:defRPr/>
            </a:pPr>
            <a:r>
              <a:rPr lang="en-US" sz="2400" b="1" dirty="0">
                <a:solidFill>
                  <a:srgbClr val="C00000"/>
                </a:solidFill>
                <a:latin typeface="Arial" charset="0"/>
              </a:rPr>
              <a:t>(must follow this order)</a:t>
            </a:r>
          </a:p>
          <a:p>
            <a:pPr>
              <a:buClr>
                <a:schemeClr val="tx1"/>
              </a:buClr>
              <a:defRPr/>
            </a:pPr>
            <a:endParaRPr lang="en-US" sz="3200" b="1" dirty="0">
              <a:latin typeface="Arial" charset="0"/>
            </a:endParaRPr>
          </a:p>
          <a:p>
            <a:pPr marL="385763" indent="-385763">
              <a:buClr>
                <a:schemeClr val="tx1"/>
              </a:buClr>
              <a:buFont typeface="+mj-lt"/>
              <a:buAutoNum type="arabicPeriod"/>
              <a:defRPr/>
            </a:pPr>
            <a:r>
              <a:rPr lang="en-US" sz="3200" b="1" dirty="0">
                <a:latin typeface="Arial" charset="0"/>
              </a:rPr>
              <a:t> Consistent with surrounding verses</a:t>
            </a:r>
          </a:p>
          <a:p>
            <a:pPr marL="385763" indent="-385763">
              <a:buClr>
                <a:schemeClr val="tx1"/>
              </a:buClr>
              <a:buFont typeface="+mj-lt"/>
              <a:buAutoNum type="arabicPeriod"/>
              <a:defRPr/>
            </a:pPr>
            <a:endParaRPr lang="en-US" sz="3200" b="1" dirty="0">
              <a:latin typeface="Arial" charset="0"/>
            </a:endParaRPr>
          </a:p>
          <a:p>
            <a:pPr marL="385763" indent="-385763">
              <a:buClr>
                <a:schemeClr val="tx1"/>
              </a:buClr>
              <a:buFont typeface="+mj-lt"/>
              <a:buAutoNum type="arabicPeriod"/>
              <a:defRPr/>
            </a:pPr>
            <a:r>
              <a:rPr lang="en-US" sz="3200" b="1" dirty="0">
                <a:latin typeface="Arial" charset="0"/>
              </a:rPr>
              <a:t> Consistent with chapter</a:t>
            </a:r>
          </a:p>
          <a:p>
            <a:pPr marL="385763" indent="-385763">
              <a:buClr>
                <a:schemeClr val="tx1"/>
              </a:buClr>
              <a:buFont typeface="+mj-lt"/>
              <a:buAutoNum type="arabicPeriod"/>
              <a:defRPr/>
            </a:pPr>
            <a:endParaRPr lang="en-US" sz="3200" b="1" dirty="0">
              <a:latin typeface="Arial" charset="0"/>
            </a:endParaRPr>
          </a:p>
          <a:p>
            <a:pPr marL="385763" indent="-385763">
              <a:buClr>
                <a:schemeClr val="tx1"/>
              </a:buClr>
              <a:buFont typeface="+mj-lt"/>
              <a:buAutoNum type="arabicPeriod"/>
              <a:defRPr/>
            </a:pPr>
            <a:r>
              <a:rPr lang="en-US" sz="3200" b="1" dirty="0">
                <a:latin typeface="Arial" charset="0"/>
              </a:rPr>
              <a:t> Consistent with Revelation Tribulation</a:t>
            </a:r>
          </a:p>
          <a:p>
            <a:pPr marL="385763" indent="-385763">
              <a:buClr>
                <a:schemeClr val="tx1"/>
              </a:buClr>
              <a:buFont typeface="+mj-lt"/>
              <a:buAutoNum type="arabicPeriod"/>
              <a:defRPr/>
            </a:pPr>
            <a:endParaRPr lang="en-US" sz="3200" b="1" dirty="0">
              <a:latin typeface="Arial" charset="0"/>
            </a:endParaRPr>
          </a:p>
          <a:p>
            <a:pPr marL="385763" indent="-385763">
              <a:buClr>
                <a:schemeClr val="tx1"/>
              </a:buClr>
              <a:buFont typeface="+mj-lt"/>
              <a:buAutoNum type="arabicPeriod"/>
              <a:defRPr/>
            </a:pPr>
            <a:r>
              <a:rPr lang="en-US" sz="3200" b="1" dirty="0">
                <a:latin typeface="Arial" charset="0"/>
              </a:rPr>
              <a:t> Consistent with 1</a:t>
            </a:r>
            <a:r>
              <a:rPr lang="en-US" sz="3200" b="1" u="sng" baseline="30000" dirty="0">
                <a:latin typeface="Arial" charset="0"/>
              </a:rPr>
              <a:t>st</a:t>
            </a:r>
            <a:r>
              <a:rPr lang="en-US" sz="3200" b="1" dirty="0">
                <a:latin typeface="Arial" charset="0"/>
              </a:rPr>
              <a:t> Century History</a:t>
            </a:r>
          </a:p>
          <a:p>
            <a:pPr marL="385763" indent="-385763">
              <a:buClr>
                <a:schemeClr val="tx1"/>
              </a:buClr>
              <a:buFont typeface="+mj-lt"/>
              <a:buAutoNum type="arabicPeriod"/>
              <a:defRPr/>
            </a:pPr>
            <a:endParaRPr lang="en-US" sz="3200" b="1" dirty="0">
              <a:latin typeface="Arial" charset="0"/>
            </a:endParaRPr>
          </a:p>
          <a:p>
            <a:pPr marL="385763" indent="-385763">
              <a:buClr>
                <a:schemeClr val="tx1"/>
              </a:buClr>
              <a:buFont typeface="+mj-lt"/>
              <a:buAutoNum type="arabicPeriod"/>
              <a:defRPr/>
            </a:pPr>
            <a:r>
              <a:rPr lang="en-US" sz="3200" b="1" dirty="0">
                <a:latin typeface="Arial" charset="0"/>
              </a:rPr>
              <a:t> Consistent with remainder of Bible</a:t>
            </a:r>
          </a:p>
        </p:txBody>
      </p:sp>
      <p:sp>
        <p:nvSpPr>
          <p:cNvPr id="5" name="TextBox 4">
            <a:extLst>
              <a:ext uri="{FF2B5EF4-FFF2-40B4-BE49-F238E27FC236}">
                <a16:creationId xmlns:a16="http://schemas.microsoft.com/office/drawing/2014/main" id="{6710CE2A-7DB9-A94A-9E47-1B1D28F57D2E}"/>
              </a:ext>
            </a:extLst>
          </p:cNvPr>
          <p:cNvSpPr txBox="1"/>
          <p:nvPr/>
        </p:nvSpPr>
        <p:spPr>
          <a:xfrm>
            <a:off x="2088652" y="1878136"/>
            <a:ext cx="287980" cy="707886"/>
          </a:xfrm>
          <a:prstGeom prst="rect">
            <a:avLst/>
          </a:prstGeom>
          <a:noFill/>
        </p:spPr>
        <p:txBody>
          <a:bodyPr wrap="square">
            <a:spAutoFit/>
          </a:bodyPr>
          <a:lstStyle/>
          <a:p>
            <a:pPr lvl="0" algn="ctr"/>
            <a:r>
              <a:rPr lang="en-US" sz="4000" b="1" dirty="0">
                <a:solidFill>
                  <a:srgbClr val="C00000"/>
                </a:solidFill>
                <a:latin typeface="Arial" panose="020B0604020202020204" pitchFamily="34" charset="0"/>
                <a:cs typeface="Arial" panose="020B0604020202020204" pitchFamily="34" charset="0"/>
              </a:rPr>
              <a:t>X</a:t>
            </a:r>
          </a:p>
        </p:txBody>
      </p:sp>
      <p:sp>
        <p:nvSpPr>
          <p:cNvPr id="6" name="TextBox 5">
            <a:extLst>
              <a:ext uri="{FF2B5EF4-FFF2-40B4-BE49-F238E27FC236}">
                <a16:creationId xmlns:a16="http://schemas.microsoft.com/office/drawing/2014/main" id="{5DBC61E8-A59C-758E-E8DE-E3397EBD1255}"/>
              </a:ext>
            </a:extLst>
          </p:cNvPr>
          <p:cNvSpPr txBox="1"/>
          <p:nvPr/>
        </p:nvSpPr>
        <p:spPr>
          <a:xfrm>
            <a:off x="2088652" y="2886601"/>
            <a:ext cx="287980" cy="707886"/>
          </a:xfrm>
          <a:prstGeom prst="rect">
            <a:avLst/>
          </a:prstGeom>
          <a:noFill/>
        </p:spPr>
        <p:txBody>
          <a:bodyPr wrap="square">
            <a:spAutoFit/>
          </a:bodyPr>
          <a:lstStyle/>
          <a:p>
            <a:pPr lvl="0" algn="ctr"/>
            <a:r>
              <a:rPr lang="en-US" sz="4000" b="1" dirty="0">
                <a:solidFill>
                  <a:srgbClr val="C00000"/>
                </a:solidFill>
                <a:latin typeface="Arial" panose="020B0604020202020204" pitchFamily="34" charset="0"/>
                <a:cs typeface="Arial" panose="020B0604020202020204" pitchFamily="34" charset="0"/>
              </a:rPr>
              <a:t>X</a:t>
            </a:r>
          </a:p>
        </p:txBody>
      </p:sp>
      <p:sp>
        <p:nvSpPr>
          <p:cNvPr id="7" name="TextBox 6">
            <a:extLst>
              <a:ext uri="{FF2B5EF4-FFF2-40B4-BE49-F238E27FC236}">
                <a16:creationId xmlns:a16="http://schemas.microsoft.com/office/drawing/2014/main" id="{956EDF99-7FC9-E8BA-FF45-07447D1BB2DD}"/>
              </a:ext>
            </a:extLst>
          </p:cNvPr>
          <p:cNvSpPr txBox="1"/>
          <p:nvPr/>
        </p:nvSpPr>
        <p:spPr>
          <a:xfrm>
            <a:off x="2088652" y="3814650"/>
            <a:ext cx="287980" cy="707886"/>
          </a:xfrm>
          <a:prstGeom prst="rect">
            <a:avLst/>
          </a:prstGeom>
          <a:noFill/>
        </p:spPr>
        <p:txBody>
          <a:bodyPr wrap="square">
            <a:spAutoFit/>
          </a:bodyPr>
          <a:lstStyle/>
          <a:p>
            <a:pPr lvl="0" algn="ctr"/>
            <a:r>
              <a:rPr lang="en-US" sz="4000" b="1" dirty="0">
                <a:solidFill>
                  <a:srgbClr val="C00000"/>
                </a:solidFill>
                <a:latin typeface="Arial" panose="020B0604020202020204" pitchFamily="34" charset="0"/>
                <a:cs typeface="Arial" panose="020B0604020202020204" pitchFamily="34" charset="0"/>
              </a:rPr>
              <a:t>X</a:t>
            </a:r>
          </a:p>
        </p:txBody>
      </p:sp>
      <p:sp>
        <p:nvSpPr>
          <p:cNvPr id="8" name="Oval 7">
            <a:extLst>
              <a:ext uri="{FF2B5EF4-FFF2-40B4-BE49-F238E27FC236}">
                <a16:creationId xmlns:a16="http://schemas.microsoft.com/office/drawing/2014/main" id="{735BA984-2247-99C7-4A08-B7768DBD006A}"/>
              </a:ext>
            </a:extLst>
          </p:cNvPr>
          <p:cNvSpPr/>
          <p:nvPr/>
        </p:nvSpPr>
        <p:spPr>
          <a:xfrm>
            <a:off x="2008932" y="4930424"/>
            <a:ext cx="447420" cy="484633"/>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61CF0BF-73A8-0A1B-144A-59B9980A561D}"/>
              </a:ext>
            </a:extLst>
          </p:cNvPr>
          <p:cNvSpPr/>
          <p:nvPr/>
        </p:nvSpPr>
        <p:spPr>
          <a:xfrm>
            <a:off x="2008932" y="5896460"/>
            <a:ext cx="447420" cy="484633"/>
          </a:xfrm>
          <a:prstGeom prst="ellipse">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3104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23</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Tribulation</a:t>
            </a:r>
          </a:p>
        </p:txBody>
      </p:sp>
      <p:sp>
        <p:nvSpPr>
          <p:cNvPr id="4" name="TextBox 3">
            <a:extLst>
              <a:ext uri="{FF2B5EF4-FFF2-40B4-BE49-F238E27FC236}">
                <a16:creationId xmlns:a16="http://schemas.microsoft.com/office/drawing/2014/main" id="{CF42A9EB-3C84-1DDF-FA0F-4CC6D6B56165}"/>
              </a:ext>
            </a:extLst>
          </p:cNvPr>
          <p:cNvSpPr txBox="1"/>
          <p:nvPr/>
        </p:nvSpPr>
        <p:spPr>
          <a:xfrm>
            <a:off x="1566092" y="621796"/>
            <a:ext cx="9122623" cy="4832092"/>
          </a:xfrm>
          <a:prstGeom prst="rect">
            <a:avLst/>
          </a:prstGeom>
          <a:noFill/>
        </p:spPr>
        <p:txBody>
          <a:bodyPr wrap="square" rtlCol="0">
            <a:spAutoFit/>
          </a:bodyPr>
          <a:lstStyle/>
          <a:p>
            <a:pPr marL="342900" indent="-342900">
              <a:buFont typeface="Arial" panose="020B0604020202020204" pitchFamily="34" charset="0"/>
              <a:buChar char="•"/>
            </a:pPr>
            <a:r>
              <a:rPr lang="en-US" sz="2800" b="1" dirty="0">
                <a:latin typeface="Arial" panose="020B0604020202020204" pitchFamily="34" charset="0"/>
                <a:cs typeface="Arial" panose="020B0604020202020204" pitchFamily="34" charset="0"/>
              </a:rPr>
              <a:t>Consistent with:</a:t>
            </a:r>
          </a:p>
          <a:p>
            <a:pPr marL="342900" indent="-342900">
              <a:buFont typeface="Arial" panose="020B0604020202020204" pitchFamily="34" charset="0"/>
              <a:buChar char="•"/>
            </a:pPr>
            <a:endParaRPr lang="en-US" sz="2800" b="1" dirty="0">
              <a:latin typeface="Arial" panose="020B0604020202020204" pitchFamily="34" charset="0"/>
              <a:cs typeface="Arial" panose="020B0604020202020204" pitchFamily="34" charset="0"/>
            </a:endParaRPr>
          </a:p>
          <a:p>
            <a:pPr marL="84582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1 AD Christian persecution              </a:t>
            </a:r>
            <a:r>
              <a:rPr lang="en-US" b="1" dirty="0">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a:t>
            </a:r>
            <a:r>
              <a:rPr lang="en-US" sz="2800" b="1" dirty="0">
                <a:solidFill>
                  <a:srgbClr val="C00000"/>
                </a:solidFill>
                <a:latin typeface="Arial" panose="020B0604020202020204" pitchFamily="34" charset="0"/>
                <a:cs typeface="Arial" panose="020B0604020202020204" pitchFamily="34" charset="0"/>
              </a:rPr>
              <a:t>1, 6, 7, 20</a:t>
            </a:r>
            <a:r>
              <a:rPr lang="en-US" sz="2800" b="1" dirty="0">
                <a:latin typeface="Arial" panose="020B0604020202020204" pitchFamily="34" charset="0"/>
                <a:cs typeface="Arial" panose="020B0604020202020204" pitchFamily="34" charset="0"/>
              </a:rPr>
              <a:t>)</a:t>
            </a:r>
          </a:p>
          <a:p>
            <a:pPr marL="84582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1 AD Roman activities           (</a:t>
            </a:r>
            <a:r>
              <a:rPr lang="en-US" sz="2800" b="1" dirty="0">
                <a:solidFill>
                  <a:srgbClr val="C00000"/>
                </a:solidFill>
                <a:latin typeface="Arial" panose="020B0604020202020204" pitchFamily="34" charset="0"/>
                <a:cs typeface="Arial" panose="020B0604020202020204" pitchFamily="34" charset="0"/>
              </a:rPr>
              <a:t>13, 14, 16, 17, 20</a:t>
            </a:r>
            <a:r>
              <a:rPr lang="en-US" sz="2800" b="1" dirty="0">
                <a:latin typeface="Arial" panose="020B0604020202020204" pitchFamily="34" charset="0"/>
                <a:cs typeface="Arial" panose="020B0604020202020204" pitchFamily="34" charset="0"/>
              </a:rPr>
              <a:t>)</a:t>
            </a:r>
          </a:p>
          <a:p>
            <a:pPr marL="84582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1 AD physical persecution          (</a:t>
            </a:r>
            <a:r>
              <a:rPr lang="en-US" sz="2800" b="1" dirty="0">
                <a:solidFill>
                  <a:srgbClr val="C00000"/>
                </a:solidFill>
                <a:latin typeface="Arial" panose="020B0604020202020204" pitchFamily="34" charset="0"/>
                <a:cs typeface="Arial" panose="020B0604020202020204" pitchFamily="34" charset="0"/>
              </a:rPr>
              <a:t>1, 6, 7, 13, 20</a:t>
            </a:r>
            <a:r>
              <a:rPr lang="en-US" sz="2800" b="1" dirty="0">
                <a:latin typeface="Arial" panose="020B0604020202020204" pitchFamily="34" charset="0"/>
                <a:cs typeface="Arial" panose="020B0604020202020204" pitchFamily="34" charset="0"/>
              </a:rPr>
              <a:t>)</a:t>
            </a:r>
          </a:p>
          <a:p>
            <a:pPr marL="84582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Caesar / emperor worship           (</a:t>
            </a:r>
            <a:r>
              <a:rPr lang="en-US" sz="2800" b="1" dirty="0">
                <a:solidFill>
                  <a:srgbClr val="C00000"/>
                </a:solidFill>
                <a:latin typeface="Arial" panose="020B0604020202020204" pitchFamily="34" charset="0"/>
                <a:cs typeface="Arial" panose="020B0604020202020204" pitchFamily="34" charset="0"/>
              </a:rPr>
              <a:t>13, 14, 16, 20</a:t>
            </a:r>
            <a:r>
              <a:rPr lang="en-US" sz="2800" b="1" dirty="0">
                <a:latin typeface="Arial" panose="020B0604020202020204" pitchFamily="34" charset="0"/>
                <a:cs typeface="Arial" panose="020B0604020202020204" pitchFamily="34" charset="0"/>
              </a:rPr>
              <a:t>)</a:t>
            </a:r>
          </a:p>
          <a:p>
            <a:pPr marL="800100" lvl="1" indent="-342900">
              <a:buFont typeface="Courier New" panose="02070309020205020404" pitchFamily="49" charset="0"/>
              <a:buChar char="o"/>
            </a:pPr>
            <a:endParaRPr lang="en-US" sz="28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800" b="1" dirty="0">
                <a:latin typeface="Arial" panose="020B0604020202020204" pitchFamily="34" charset="0"/>
                <a:cs typeface="Arial" panose="020B0604020202020204" pitchFamily="34" charset="0"/>
              </a:rPr>
              <a:t>Not consistent with:</a:t>
            </a:r>
          </a:p>
          <a:p>
            <a:pPr marL="845820" lvl="1" indent="-457200">
              <a:buFont typeface="Courier New" panose="02070309020205020404" pitchFamily="49" charset="0"/>
              <a:buChar char="o"/>
            </a:pPr>
            <a:endParaRPr lang="en-US" sz="2800" b="1" dirty="0">
              <a:latin typeface="Arial" panose="020B0604020202020204" pitchFamily="34" charset="0"/>
              <a:cs typeface="Arial" panose="020B0604020202020204" pitchFamily="34" charset="0"/>
            </a:endParaRPr>
          </a:p>
          <a:p>
            <a:pPr marL="84582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Premillennialistic Tribulation</a:t>
            </a:r>
          </a:p>
          <a:p>
            <a:pPr marL="845820" lvl="1" indent="-457200">
              <a:buFont typeface="Courier New" panose="02070309020205020404" pitchFamily="49" charset="0"/>
              <a:buChar char="o"/>
            </a:pPr>
            <a:r>
              <a:rPr lang="en-US" sz="2800" b="1" dirty="0">
                <a:latin typeface="Arial" panose="020B0604020202020204" pitchFamily="34" charset="0"/>
                <a:cs typeface="Arial" panose="020B0604020202020204" pitchFamily="34" charset="0"/>
              </a:rPr>
              <a:t>Destruction of Jerusalem</a:t>
            </a:r>
          </a:p>
        </p:txBody>
      </p:sp>
    </p:spTree>
    <p:extLst>
      <p:ext uri="{BB962C8B-B14F-4D97-AF65-F5344CB8AC3E}">
        <p14:creationId xmlns:p14="http://schemas.microsoft.com/office/powerpoint/2010/main" val="1998573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fade">
                                      <p:cBhvr>
                                        <p:cTn id="11" dur="500"/>
                                        <p:tgtEl>
                                          <p:spTgt spid="4">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fade">
                                      <p:cBhvr>
                                        <p:cTn id="26" dur="500"/>
                                        <p:tgtEl>
                                          <p:spTgt spid="4">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Effect transition="in" filter="fade">
                                      <p:cBhvr>
                                        <p:cTn id="31" dur="500"/>
                                        <p:tgtEl>
                                          <p:spTgt spid="4">
                                            <p:txEl>
                                              <p:pRg st="7" end="7"/>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animEffect transition="in" filter="fade">
                                      <p:cBhvr>
                                        <p:cTn id="35" dur="500"/>
                                        <p:tgtEl>
                                          <p:spTgt spid="4">
                                            <p:txEl>
                                              <p:pRg st="9" end="9"/>
                                            </p:txEl>
                                          </p:spTgt>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4">
                                            <p:txEl>
                                              <p:pRg st="10" end="10"/>
                                            </p:txEl>
                                          </p:spTgt>
                                        </p:tgtEl>
                                        <p:attrNameLst>
                                          <p:attrName>style.visibility</p:attrName>
                                        </p:attrNameLst>
                                      </p:cBhvr>
                                      <p:to>
                                        <p:strVal val="visible"/>
                                      </p:to>
                                    </p:set>
                                    <p:animEffect transition="in" filter="fade">
                                      <p:cBhvr>
                                        <p:cTn id="39"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000 year reign timeline">
            <a:extLst>
              <a:ext uri="{FF2B5EF4-FFF2-40B4-BE49-F238E27FC236}">
                <a16:creationId xmlns:a16="http://schemas.microsoft.com/office/drawing/2014/main" id="{D58B1639-3713-D26C-631F-5F87442832F2}"/>
              </a:ext>
            </a:extLst>
          </p:cNvPr>
          <p:cNvPicPr>
            <a:picLocks noChangeAspect="1" noChangeArrowheads="1"/>
          </p:cNvPicPr>
          <p:nvPr/>
        </p:nvPicPr>
        <p:blipFill>
          <a:blip r:embed="rId3" cstate="print"/>
          <a:srcRect/>
          <a:stretch>
            <a:fillRect/>
          </a:stretch>
        </p:blipFill>
        <p:spPr bwMode="auto">
          <a:xfrm>
            <a:off x="0" y="0"/>
            <a:ext cx="12192000" cy="6858000"/>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24</a:t>
            </a:fld>
            <a:endParaRPr lang="en-US"/>
          </a:p>
        </p:txBody>
      </p:sp>
      <p:cxnSp>
        <p:nvCxnSpPr>
          <p:cNvPr id="5" name="Straight Arrow Connector 4">
            <a:extLst>
              <a:ext uri="{FF2B5EF4-FFF2-40B4-BE49-F238E27FC236}">
                <a16:creationId xmlns:a16="http://schemas.microsoft.com/office/drawing/2014/main" id="{796AE353-CECA-3F2D-D1E8-E2C0A782281D}"/>
              </a:ext>
            </a:extLst>
          </p:cNvPr>
          <p:cNvCxnSpPr>
            <a:cxnSpLocks/>
          </p:cNvCxnSpPr>
          <p:nvPr/>
        </p:nvCxnSpPr>
        <p:spPr>
          <a:xfrm flipV="1">
            <a:off x="6487064" y="5365630"/>
            <a:ext cx="2027208" cy="854015"/>
          </a:xfrm>
          <a:prstGeom prst="straightConnector1">
            <a:avLst/>
          </a:prstGeom>
          <a:ln w="762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5724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DF02CE1-D9A9-972A-C46F-4C4CDF10A748}"/>
              </a:ext>
            </a:extLst>
          </p:cNvPr>
          <p:cNvSpPr/>
          <p:nvPr/>
        </p:nvSpPr>
        <p:spPr>
          <a:xfrm>
            <a:off x="1732076" y="1746029"/>
            <a:ext cx="6134390" cy="2327535"/>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25</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Biblical Afterlife</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B6A432C5-DC2F-A78F-8F2F-EA725F7B61B4}"/>
              </a:ext>
            </a:extLst>
          </p:cNvPr>
          <p:cNvSpPr/>
          <p:nvPr/>
        </p:nvSpPr>
        <p:spPr>
          <a:xfrm>
            <a:off x="1732077" y="4129308"/>
            <a:ext cx="6134390" cy="2402536"/>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10">
            <a:extLst>
              <a:ext uri="{FF2B5EF4-FFF2-40B4-BE49-F238E27FC236}">
                <a16:creationId xmlns:a16="http://schemas.microsoft.com/office/drawing/2014/main" id="{D76B97B5-F7D3-BC1F-11FD-85AD944B9E95}"/>
              </a:ext>
            </a:extLst>
          </p:cNvPr>
          <p:cNvSpPr txBox="1">
            <a:spLocks noChangeArrowheads="1"/>
          </p:cNvSpPr>
          <p:nvPr/>
        </p:nvSpPr>
        <p:spPr bwMode="auto">
          <a:xfrm>
            <a:off x="3720401" y="1838369"/>
            <a:ext cx="3951851" cy="553998"/>
          </a:xfrm>
          <a:prstGeom prst="rect">
            <a:avLst/>
          </a:prstGeom>
          <a:solidFill>
            <a:srgbClr val="92D050"/>
          </a:solidFill>
          <a:ln>
            <a:noFill/>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en-US" sz="3000" b="1" dirty="0">
                <a:cs typeface="Arial" panose="020B0604020202020204" pitchFamily="34" charset="0"/>
              </a:rPr>
              <a:t>“Abraham’s Bosom”</a:t>
            </a:r>
          </a:p>
        </p:txBody>
      </p:sp>
      <p:sp>
        <p:nvSpPr>
          <p:cNvPr id="7" name="TextBox 13">
            <a:extLst>
              <a:ext uri="{FF2B5EF4-FFF2-40B4-BE49-F238E27FC236}">
                <a16:creationId xmlns:a16="http://schemas.microsoft.com/office/drawing/2014/main" id="{B79806D7-E00F-2B49-1537-7930F42CED87}"/>
              </a:ext>
            </a:extLst>
          </p:cNvPr>
          <p:cNvSpPr txBox="1">
            <a:spLocks noChangeArrowheads="1"/>
          </p:cNvSpPr>
          <p:nvPr/>
        </p:nvSpPr>
        <p:spPr bwMode="auto">
          <a:xfrm>
            <a:off x="4127678" y="3237998"/>
            <a:ext cx="3137297" cy="553998"/>
          </a:xfrm>
          <a:prstGeom prst="rect">
            <a:avLst/>
          </a:prstGeom>
          <a:solidFill>
            <a:schemeClr val="tx1"/>
          </a:solidFill>
          <a:ln w="9525">
            <a:no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000" b="1" dirty="0">
                <a:solidFill>
                  <a:schemeClr val="bg1">
                    <a:lumMod val="95000"/>
                  </a:schemeClr>
                </a:solidFill>
                <a:cs typeface="Arial" panose="020B0604020202020204" pitchFamily="34" charset="0"/>
              </a:rPr>
              <a:t>“Torment”</a:t>
            </a:r>
          </a:p>
        </p:txBody>
      </p:sp>
      <p:sp>
        <p:nvSpPr>
          <p:cNvPr id="8" name="TextBox 17">
            <a:extLst>
              <a:ext uri="{FF2B5EF4-FFF2-40B4-BE49-F238E27FC236}">
                <a16:creationId xmlns:a16="http://schemas.microsoft.com/office/drawing/2014/main" id="{4DD32868-FA47-ADCB-82BC-F4BE3A0241F2}"/>
              </a:ext>
            </a:extLst>
          </p:cNvPr>
          <p:cNvSpPr txBox="1">
            <a:spLocks noChangeArrowheads="1"/>
          </p:cNvSpPr>
          <p:nvPr/>
        </p:nvSpPr>
        <p:spPr bwMode="auto">
          <a:xfrm>
            <a:off x="1792256" y="1838369"/>
            <a:ext cx="1882583" cy="1200329"/>
          </a:xfrm>
          <a:prstGeom prst="rect">
            <a:avLst/>
          </a:prstGeom>
          <a:solidFill>
            <a:srgbClr val="92D050"/>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u="sng" dirty="0">
                <a:cs typeface="Arial" panose="020B0604020202020204" pitchFamily="34" charset="0"/>
              </a:rPr>
              <a:t>Luke 16:19-31</a:t>
            </a:r>
          </a:p>
          <a:p>
            <a:pPr algn="ctr"/>
            <a:r>
              <a:rPr lang="en-US" altLang="en-US" b="1" dirty="0">
                <a:cs typeface="Arial" panose="020B0604020202020204" pitchFamily="34" charset="0"/>
              </a:rPr>
              <a:t>“Comforted”</a:t>
            </a:r>
          </a:p>
          <a:p>
            <a:pPr algn="ctr"/>
            <a:r>
              <a:rPr lang="en-US" altLang="en-US" b="1" u="sng" dirty="0">
                <a:cs typeface="Arial" panose="020B0604020202020204" pitchFamily="34" charset="0"/>
              </a:rPr>
              <a:t>1 Samuel 28:15</a:t>
            </a:r>
          </a:p>
          <a:p>
            <a:pPr algn="ctr"/>
            <a:r>
              <a:rPr lang="en-US" altLang="en-US" b="1" dirty="0">
                <a:cs typeface="Arial" panose="020B0604020202020204" pitchFamily="34" charset="0"/>
              </a:rPr>
              <a:t>“Peaceful”</a:t>
            </a:r>
          </a:p>
        </p:txBody>
      </p:sp>
      <p:sp>
        <p:nvSpPr>
          <p:cNvPr id="9" name="TextBox 27">
            <a:extLst>
              <a:ext uri="{FF2B5EF4-FFF2-40B4-BE49-F238E27FC236}">
                <a16:creationId xmlns:a16="http://schemas.microsoft.com/office/drawing/2014/main" id="{08D522E0-EFE9-A7FE-ABFA-6742ABCBD251}"/>
              </a:ext>
            </a:extLst>
          </p:cNvPr>
          <p:cNvSpPr txBox="1">
            <a:spLocks noChangeArrowheads="1"/>
          </p:cNvSpPr>
          <p:nvPr/>
        </p:nvSpPr>
        <p:spPr bwMode="auto">
          <a:xfrm>
            <a:off x="4127678" y="4355132"/>
            <a:ext cx="3137297" cy="553998"/>
          </a:xfrm>
          <a:prstGeom prst="rect">
            <a:avLst/>
          </a:prstGeom>
          <a:solidFill>
            <a:srgbClr val="92D050"/>
          </a:solid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en-US" sz="3000" b="1" dirty="0">
                <a:cs typeface="Arial" panose="020B0604020202020204" pitchFamily="34" charset="0"/>
              </a:rPr>
              <a:t>“Paradise”</a:t>
            </a:r>
          </a:p>
        </p:txBody>
      </p:sp>
      <p:sp>
        <p:nvSpPr>
          <p:cNvPr id="10" name="TextBox 30">
            <a:extLst>
              <a:ext uri="{FF2B5EF4-FFF2-40B4-BE49-F238E27FC236}">
                <a16:creationId xmlns:a16="http://schemas.microsoft.com/office/drawing/2014/main" id="{3822FDDA-ED00-42DC-20AA-CD045BF62351}"/>
              </a:ext>
            </a:extLst>
          </p:cNvPr>
          <p:cNvSpPr txBox="1">
            <a:spLocks noChangeArrowheads="1"/>
          </p:cNvSpPr>
          <p:nvPr/>
        </p:nvSpPr>
        <p:spPr bwMode="auto">
          <a:xfrm>
            <a:off x="4127678" y="5894986"/>
            <a:ext cx="3137297" cy="553998"/>
          </a:xfrm>
          <a:prstGeom prst="rect">
            <a:avLst/>
          </a:prstGeom>
          <a:solidFill>
            <a:schemeClr val="tx1"/>
          </a:solidFill>
          <a:ln w="9525">
            <a:no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000" b="1" dirty="0">
                <a:solidFill>
                  <a:schemeClr val="bg1">
                    <a:lumMod val="95000"/>
                  </a:schemeClr>
                </a:solidFill>
                <a:cs typeface="Arial" panose="020B0604020202020204" pitchFamily="34" charset="0"/>
              </a:rPr>
              <a:t>?</a:t>
            </a:r>
          </a:p>
        </p:txBody>
      </p:sp>
      <p:sp>
        <p:nvSpPr>
          <p:cNvPr id="11" name="TextBox 31">
            <a:extLst>
              <a:ext uri="{FF2B5EF4-FFF2-40B4-BE49-F238E27FC236}">
                <a16:creationId xmlns:a16="http://schemas.microsoft.com/office/drawing/2014/main" id="{BF239822-86EE-AA23-467F-CE9D9D0B7C2B}"/>
              </a:ext>
            </a:extLst>
          </p:cNvPr>
          <p:cNvSpPr txBox="1">
            <a:spLocks noChangeArrowheads="1"/>
          </p:cNvSpPr>
          <p:nvPr/>
        </p:nvSpPr>
        <p:spPr bwMode="auto">
          <a:xfrm>
            <a:off x="1836750" y="4355132"/>
            <a:ext cx="1793594" cy="369332"/>
          </a:xfrm>
          <a:prstGeom prst="rect">
            <a:avLst/>
          </a:prstGeom>
          <a:solidFill>
            <a:srgbClr val="92D050"/>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dirty="0">
                <a:cs typeface="Arial" panose="020B0604020202020204" pitchFamily="34" charset="0"/>
              </a:rPr>
              <a:t>Luke 23:43</a:t>
            </a:r>
          </a:p>
        </p:txBody>
      </p:sp>
      <p:grpSp>
        <p:nvGrpSpPr>
          <p:cNvPr id="12" name="Group 11">
            <a:extLst>
              <a:ext uri="{FF2B5EF4-FFF2-40B4-BE49-F238E27FC236}">
                <a16:creationId xmlns:a16="http://schemas.microsoft.com/office/drawing/2014/main" id="{E01ADFEE-D983-F5A8-C0D7-861882FB3B19}"/>
              </a:ext>
            </a:extLst>
          </p:cNvPr>
          <p:cNvGrpSpPr/>
          <p:nvPr/>
        </p:nvGrpSpPr>
        <p:grpSpPr>
          <a:xfrm>
            <a:off x="1551543" y="1216068"/>
            <a:ext cx="1253252" cy="5378607"/>
            <a:chOff x="-64532" y="1271243"/>
            <a:chExt cx="1253252" cy="5378607"/>
          </a:xfrm>
        </p:grpSpPr>
        <p:sp>
          <p:nvSpPr>
            <p:cNvPr id="13" name="TextBox 7">
              <a:extLst>
                <a:ext uri="{FF2B5EF4-FFF2-40B4-BE49-F238E27FC236}">
                  <a16:creationId xmlns:a16="http://schemas.microsoft.com/office/drawing/2014/main" id="{83626943-3576-180A-969A-76A9393A598A}"/>
                </a:ext>
              </a:extLst>
            </p:cNvPr>
            <p:cNvSpPr txBox="1">
              <a:spLocks noChangeArrowheads="1"/>
            </p:cNvSpPr>
            <p:nvPr/>
          </p:nvSpPr>
          <p:spPr bwMode="auto">
            <a:xfrm>
              <a:off x="-64532" y="1271243"/>
              <a:ext cx="12532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dirty="0">
                  <a:solidFill>
                    <a:srgbClr val="C00000"/>
                  </a:solidFill>
                  <a:cs typeface="Arial" panose="020B0604020202020204" pitchFamily="34" charset="0"/>
                </a:rPr>
                <a:t>Death</a:t>
              </a:r>
            </a:p>
          </p:txBody>
        </p:sp>
        <p:cxnSp>
          <p:nvCxnSpPr>
            <p:cNvPr id="14" name="Straight Connector 13">
              <a:extLst>
                <a:ext uri="{FF2B5EF4-FFF2-40B4-BE49-F238E27FC236}">
                  <a16:creationId xmlns:a16="http://schemas.microsoft.com/office/drawing/2014/main" id="{C091C1C9-930C-D841-C726-D82D1CDC6DF4}"/>
                </a:ext>
              </a:extLst>
            </p:cNvPr>
            <p:cNvCxnSpPr>
              <a:cxnSpLocks/>
            </p:cNvCxnSpPr>
            <p:nvPr/>
          </p:nvCxnSpPr>
          <p:spPr>
            <a:xfrm>
              <a:off x="79956" y="1801204"/>
              <a:ext cx="0" cy="4848646"/>
            </a:xfrm>
            <a:prstGeom prst="line">
              <a:avLst/>
            </a:prstGeom>
            <a:ln w="76200">
              <a:solidFill>
                <a:srgbClr val="C00000"/>
              </a:solidFill>
              <a:prstDash val="sysDash"/>
            </a:ln>
          </p:spPr>
          <p:style>
            <a:lnRef idx="1">
              <a:schemeClr val="accent1"/>
            </a:lnRef>
            <a:fillRef idx="0">
              <a:schemeClr val="accent1"/>
            </a:fillRef>
            <a:effectRef idx="0">
              <a:schemeClr val="accent1"/>
            </a:effectRef>
            <a:fontRef idx="minor">
              <a:schemeClr val="tx1"/>
            </a:fontRef>
          </p:style>
        </p:cxnSp>
      </p:grpSp>
      <p:sp>
        <p:nvSpPr>
          <p:cNvPr id="15" name="TextBox 31">
            <a:extLst>
              <a:ext uri="{FF2B5EF4-FFF2-40B4-BE49-F238E27FC236}">
                <a16:creationId xmlns:a16="http://schemas.microsoft.com/office/drawing/2014/main" id="{BED16B8F-17E6-4DA6-C134-0A321A12BE2D}"/>
              </a:ext>
            </a:extLst>
          </p:cNvPr>
          <p:cNvSpPr txBox="1">
            <a:spLocks noChangeArrowheads="1"/>
          </p:cNvSpPr>
          <p:nvPr/>
        </p:nvSpPr>
        <p:spPr bwMode="auto">
          <a:xfrm>
            <a:off x="2035833" y="5894986"/>
            <a:ext cx="13954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b="1" dirty="0">
                <a:cs typeface="Arial" panose="020B0604020202020204" pitchFamily="34" charset="0"/>
              </a:rPr>
              <a:t>Torment?</a:t>
            </a:r>
          </a:p>
        </p:txBody>
      </p:sp>
      <p:sp>
        <p:nvSpPr>
          <p:cNvPr id="16" name="TextBox 10">
            <a:extLst>
              <a:ext uri="{FF2B5EF4-FFF2-40B4-BE49-F238E27FC236}">
                <a16:creationId xmlns:a16="http://schemas.microsoft.com/office/drawing/2014/main" id="{51387322-658D-2AFF-A8A7-5978B57A3D79}"/>
              </a:ext>
            </a:extLst>
          </p:cNvPr>
          <p:cNvSpPr txBox="1">
            <a:spLocks noChangeArrowheads="1"/>
          </p:cNvSpPr>
          <p:nvPr/>
        </p:nvSpPr>
        <p:spPr bwMode="auto">
          <a:xfrm>
            <a:off x="8261935" y="2410794"/>
            <a:ext cx="1935145" cy="553998"/>
          </a:xfrm>
          <a:prstGeom prst="rect">
            <a:avLst/>
          </a:prstGeom>
          <a:solidFill>
            <a:srgbClr val="92D050"/>
          </a:solidFill>
          <a:ln>
            <a:noFill/>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en-US" sz="3000" b="1" dirty="0">
                <a:cs typeface="Arial" panose="020B0604020202020204" pitchFamily="34" charset="0"/>
              </a:rPr>
              <a:t>“Heaven”</a:t>
            </a:r>
          </a:p>
        </p:txBody>
      </p:sp>
      <p:sp>
        <p:nvSpPr>
          <p:cNvPr id="17" name="TextBox 30">
            <a:extLst>
              <a:ext uri="{FF2B5EF4-FFF2-40B4-BE49-F238E27FC236}">
                <a16:creationId xmlns:a16="http://schemas.microsoft.com/office/drawing/2014/main" id="{40994A0F-9C72-59D3-0BE2-446471C7EE3C}"/>
              </a:ext>
            </a:extLst>
          </p:cNvPr>
          <p:cNvSpPr txBox="1">
            <a:spLocks noChangeArrowheads="1"/>
          </p:cNvSpPr>
          <p:nvPr/>
        </p:nvSpPr>
        <p:spPr bwMode="auto">
          <a:xfrm>
            <a:off x="8283887" y="5192917"/>
            <a:ext cx="1891241" cy="553998"/>
          </a:xfrm>
          <a:prstGeom prst="rect">
            <a:avLst/>
          </a:prstGeom>
          <a:solidFill>
            <a:schemeClr val="tx1"/>
          </a:solidFill>
          <a:ln w="9525">
            <a:noFill/>
            <a:miter lim="800000"/>
            <a:headEnd/>
            <a:tailEnd/>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3000" b="1">
                <a:solidFill>
                  <a:schemeClr val="bg1">
                    <a:lumMod val="95000"/>
                  </a:schemeClr>
                </a:solidFill>
                <a:cs typeface="Arial" panose="020B0604020202020204" pitchFamily="34" charset="0"/>
              </a:rPr>
              <a:t>“Hell”</a:t>
            </a:r>
          </a:p>
        </p:txBody>
      </p:sp>
      <p:sp>
        <p:nvSpPr>
          <p:cNvPr id="18" name="TextBox 17">
            <a:extLst>
              <a:ext uri="{FF2B5EF4-FFF2-40B4-BE49-F238E27FC236}">
                <a16:creationId xmlns:a16="http://schemas.microsoft.com/office/drawing/2014/main" id="{36836DD2-4279-517E-55BE-DAD43D693FC7}"/>
              </a:ext>
            </a:extLst>
          </p:cNvPr>
          <p:cNvSpPr txBox="1">
            <a:spLocks noChangeArrowheads="1"/>
          </p:cNvSpPr>
          <p:nvPr/>
        </p:nvSpPr>
        <p:spPr bwMode="auto">
          <a:xfrm>
            <a:off x="8014557" y="3184672"/>
            <a:ext cx="2725426"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100" b="1" u="sng" dirty="0">
                <a:cs typeface="Arial" panose="020B0604020202020204" pitchFamily="34" charset="0"/>
              </a:rPr>
              <a:t>Matt 25:31-32</a:t>
            </a:r>
          </a:p>
          <a:p>
            <a:pPr algn="ctr"/>
            <a:r>
              <a:rPr lang="en-US" altLang="en-US" sz="2100" b="1" dirty="0">
                <a:cs typeface="Arial" panose="020B0604020202020204" pitchFamily="34" charset="0"/>
              </a:rPr>
              <a:t>…separate them as</a:t>
            </a:r>
          </a:p>
          <a:p>
            <a:pPr algn="ctr"/>
            <a:r>
              <a:rPr lang="en-US" altLang="en-US" sz="2100" b="1" dirty="0">
                <a:cs typeface="Arial" panose="020B0604020202020204" pitchFamily="34" charset="0"/>
              </a:rPr>
              <a:t>a shepherd divides</a:t>
            </a:r>
          </a:p>
          <a:p>
            <a:pPr algn="ctr"/>
            <a:r>
              <a:rPr lang="en-US" altLang="en-US" sz="2100" b="1" dirty="0">
                <a:cs typeface="Arial" panose="020B0604020202020204" pitchFamily="34" charset="0"/>
              </a:rPr>
              <a:t>his sheep from </a:t>
            </a:r>
          </a:p>
          <a:p>
            <a:pPr algn="ctr"/>
            <a:r>
              <a:rPr lang="en-US" altLang="en-US" sz="2100" b="1" dirty="0">
                <a:cs typeface="Arial" panose="020B0604020202020204" pitchFamily="34" charset="0"/>
              </a:rPr>
              <a:t>his goats.</a:t>
            </a:r>
          </a:p>
        </p:txBody>
      </p:sp>
      <p:grpSp>
        <p:nvGrpSpPr>
          <p:cNvPr id="19" name="Group 18">
            <a:extLst>
              <a:ext uri="{FF2B5EF4-FFF2-40B4-BE49-F238E27FC236}">
                <a16:creationId xmlns:a16="http://schemas.microsoft.com/office/drawing/2014/main" id="{72ECA00C-664B-8B80-9BA0-6A640113EC54}"/>
              </a:ext>
            </a:extLst>
          </p:cNvPr>
          <p:cNvGrpSpPr/>
          <p:nvPr/>
        </p:nvGrpSpPr>
        <p:grpSpPr>
          <a:xfrm>
            <a:off x="5964594" y="2540932"/>
            <a:ext cx="1382110" cy="537442"/>
            <a:chOff x="4348519" y="2596107"/>
            <a:chExt cx="1382110" cy="537442"/>
          </a:xfrm>
        </p:grpSpPr>
        <p:sp>
          <p:nvSpPr>
            <p:cNvPr id="20" name="Down Arrow 34">
              <a:extLst>
                <a:ext uri="{FF2B5EF4-FFF2-40B4-BE49-F238E27FC236}">
                  <a16:creationId xmlns:a16="http://schemas.microsoft.com/office/drawing/2014/main" id="{265C7EE8-F493-ABE0-E513-6177502F4F10}"/>
                </a:ext>
              </a:extLst>
            </p:cNvPr>
            <p:cNvSpPr>
              <a:spLocks noChangeArrowheads="1"/>
            </p:cNvSpPr>
            <p:nvPr/>
          </p:nvSpPr>
          <p:spPr bwMode="auto">
            <a:xfrm>
              <a:off x="4900866" y="2932334"/>
              <a:ext cx="277416" cy="201215"/>
            </a:xfrm>
            <a:prstGeom prst="downArrow">
              <a:avLst>
                <a:gd name="adj1" fmla="val 50000"/>
                <a:gd name="adj2" fmla="val 50000"/>
              </a:avLst>
            </a:prstGeom>
            <a:solidFill>
              <a:schemeClr val="tx1"/>
            </a:solidFill>
            <a:ln w="9525"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FF0000"/>
                </a:solidFill>
                <a:cs typeface="Arial" panose="020B0604020202020204" pitchFamily="34" charset="0"/>
              </a:endParaRPr>
            </a:p>
          </p:txBody>
        </p:sp>
        <p:sp>
          <p:nvSpPr>
            <p:cNvPr id="21" name="Rectangle 20">
              <a:extLst>
                <a:ext uri="{FF2B5EF4-FFF2-40B4-BE49-F238E27FC236}">
                  <a16:creationId xmlns:a16="http://schemas.microsoft.com/office/drawing/2014/main" id="{3B61F8A4-CE6B-578C-721F-CA064D6D9D17}"/>
                </a:ext>
              </a:extLst>
            </p:cNvPr>
            <p:cNvSpPr>
              <a:spLocks noChangeArrowheads="1"/>
            </p:cNvSpPr>
            <p:nvPr/>
          </p:nvSpPr>
          <p:spPr bwMode="auto">
            <a:xfrm>
              <a:off x="4348519" y="2596107"/>
              <a:ext cx="138211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b="1" dirty="0">
                  <a:solidFill>
                    <a:srgbClr val="C00000"/>
                  </a:solidFill>
                  <a:cs typeface="Arial" panose="020B0604020202020204" pitchFamily="34" charset="0"/>
                </a:rPr>
                <a:t>Rich Man</a:t>
              </a:r>
            </a:p>
          </p:txBody>
        </p:sp>
      </p:grpSp>
      <p:grpSp>
        <p:nvGrpSpPr>
          <p:cNvPr id="22" name="Group 21">
            <a:extLst>
              <a:ext uri="{FF2B5EF4-FFF2-40B4-BE49-F238E27FC236}">
                <a16:creationId xmlns:a16="http://schemas.microsoft.com/office/drawing/2014/main" id="{24B00C9B-8D86-D202-CB1A-A4728D800A8F}"/>
              </a:ext>
            </a:extLst>
          </p:cNvPr>
          <p:cNvGrpSpPr/>
          <p:nvPr/>
        </p:nvGrpSpPr>
        <p:grpSpPr>
          <a:xfrm>
            <a:off x="4265823" y="2648073"/>
            <a:ext cx="1200970" cy="510609"/>
            <a:chOff x="2649748" y="2703248"/>
            <a:chExt cx="1200970" cy="510609"/>
          </a:xfrm>
        </p:grpSpPr>
        <p:sp>
          <p:nvSpPr>
            <p:cNvPr id="23" name="Down Arrow 35">
              <a:extLst>
                <a:ext uri="{FF2B5EF4-FFF2-40B4-BE49-F238E27FC236}">
                  <a16:creationId xmlns:a16="http://schemas.microsoft.com/office/drawing/2014/main" id="{BCE1704C-4BDF-996A-044E-27C07C331CC0}"/>
                </a:ext>
              </a:extLst>
            </p:cNvPr>
            <p:cNvSpPr>
              <a:spLocks noChangeArrowheads="1"/>
            </p:cNvSpPr>
            <p:nvPr/>
          </p:nvSpPr>
          <p:spPr bwMode="auto">
            <a:xfrm rot="10800000">
              <a:off x="3111526" y="2703248"/>
              <a:ext cx="277416" cy="201216"/>
            </a:xfrm>
            <a:prstGeom prst="downArrow">
              <a:avLst>
                <a:gd name="adj1" fmla="val 50000"/>
                <a:gd name="adj2" fmla="val 50000"/>
              </a:avLst>
            </a:prstGeom>
            <a:solidFill>
              <a:srgbClr val="92D050"/>
            </a:solidFill>
            <a:ln w="9525"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FF0000"/>
                </a:solidFill>
                <a:cs typeface="Arial" panose="020B0604020202020204" pitchFamily="34" charset="0"/>
              </a:endParaRPr>
            </a:p>
          </p:txBody>
        </p:sp>
        <p:sp>
          <p:nvSpPr>
            <p:cNvPr id="24" name="Rectangle 23">
              <a:extLst>
                <a:ext uri="{FF2B5EF4-FFF2-40B4-BE49-F238E27FC236}">
                  <a16:creationId xmlns:a16="http://schemas.microsoft.com/office/drawing/2014/main" id="{013FB03F-410F-E3C2-F003-408CB6BEE219}"/>
                </a:ext>
              </a:extLst>
            </p:cNvPr>
            <p:cNvSpPr>
              <a:spLocks noChangeArrowheads="1"/>
            </p:cNvSpPr>
            <p:nvPr/>
          </p:nvSpPr>
          <p:spPr bwMode="auto">
            <a:xfrm>
              <a:off x="2649748" y="2798359"/>
              <a:ext cx="120097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b="1" dirty="0">
                  <a:solidFill>
                    <a:srgbClr val="C00000"/>
                  </a:solidFill>
                  <a:cs typeface="Arial" panose="020B0604020202020204" pitchFamily="34" charset="0"/>
                </a:rPr>
                <a:t>Lazarus</a:t>
              </a:r>
            </a:p>
          </p:txBody>
        </p:sp>
      </p:grpSp>
      <p:grpSp>
        <p:nvGrpSpPr>
          <p:cNvPr id="25" name="Group 24">
            <a:extLst>
              <a:ext uri="{FF2B5EF4-FFF2-40B4-BE49-F238E27FC236}">
                <a16:creationId xmlns:a16="http://schemas.microsoft.com/office/drawing/2014/main" id="{65D78714-1E71-62F4-8310-BFA219EB4D59}"/>
              </a:ext>
            </a:extLst>
          </p:cNvPr>
          <p:cNvGrpSpPr/>
          <p:nvPr/>
        </p:nvGrpSpPr>
        <p:grpSpPr>
          <a:xfrm>
            <a:off x="4022122" y="5086528"/>
            <a:ext cx="2137443" cy="567501"/>
            <a:chOff x="2406047" y="5245873"/>
            <a:chExt cx="2137443" cy="567501"/>
          </a:xfrm>
        </p:grpSpPr>
        <p:sp>
          <p:nvSpPr>
            <p:cNvPr id="26" name="TextBox 7">
              <a:extLst>
                <a:ext uri="{FF2B5EF4-FFF2-40B4-BE49-F238E27FC236}">
                  <a16:creationId xmlns:a16="http://schemas.microsoft.com/office/drawing/2014/main" id="{1E76D45A-6FED-D7E7-0C10-B18E96A757B3}"/>
                </a:ext>
              </a:extLst>
            </p:cNvPr>
            <p:cNvSpPr txBox="1">
              <a:spLocks noChangeArrowheads="1"/>
            </p:cNvSpPr>
            <p:nvPr/>
          </p:nvSpPr>
          <p:spPr bwMode="auto">
            <a:xfrm>
              <a:off x="2406047" y="5397876"/>
              <a:ext cx="213744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b="1" dirty="0">
                  <a:solidFill>
                    <a:srgbClr val="C00000"/>
                  </a:solidFill>
                  <a:cs typeface="Arial" panose="020B0604020202020204" pitchFamily="34" charset="0"/>
                </a:rPr>
                <a:t>Jesus, Thief #1</a:t>
              </a:r>
            </a:p>
          </p:txBody>
        </p:sp>
        <p:sp>
          <p:nvSpPr>
            <p:cNvPr id="27" name="Down Arrow 48">
              <a:extLst>
                <a:ext uri="{FF2B5EF4-FFF2-40B4-BE49-F238E27FC236}">
                  <a16:creationId xmlns:a16="http://schemas.microsoft.com/office/drawing/2014/main" id="{177EF5CF-623E-0470-7535-93C2F4B8A13D}"/>
                </a:ext>
              </a:extLst>
            </p:cNvPr>
            <p:cNvSpPr>
              <a:spLocks noChangeArrowheads="1"/>
            </p:cNvSpPr>
            <p:nvPr/>
          </p:nvSpPr>
          <p:spPr bwMode="auto">
            <a:xfrm rot="10800000">
              <a:off x="3336029" y="5245873"/>
              <a:ext cx="277480" cy="202088"/>
            </a:xfrm>
            <a:prstGeom prst="downArrow">
              <a:avLst>
                <a:gd name="adj1" fmla="val 50000"/>
                <a:gd name="adj2" fmla="val 50000"/>
              </a:avLst>
            </a:prstGeom>
            <a:solidFill>
              <a:srgbClr val="92D050"/>
            </a:solidFill>
            <a:ln w="9525"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FF0000"/>
                </a:solidFill>
                <a:cs typeface="Arial" panose="020B0604020202020204" pitchFamily="34" charset="0"/>
              </a:endParaRPr>
            </a:p>
          </p:txBody>
        </p:sp>
      </p:grpSp>
      <p:grpSp>
        <p:nvGrpSpPr>
          <p:cNvPr id="28" name="Group 27">
            <a:extLst>
              <a:ext uri="{FF2B5EF4-FFF2-40B4-BE49-F238E27FC236}">
                <a16:creationId xmlns:a16="http://schemas.microsoft.com/office/drawing/2014/main" id="{6A42079C-D191-A144-21E9-04F9DCECA3CE}"/>
              </a:ext>
            </a:extLst>
          </p:cNvPr>
          <p:cNvGrpSpPr/>
          <p:nvPr/>
        </p:nvGrpSpPr>
        <p:grpSpPr>
          <a:xfrm>
            <a:off x="6109065" y="5100819"/>
            <a:ext cx="1237639" cy="538919"/>
            <a:chOff x="4492990" y="5251654"/>
            <a:chExt cx="1237639" cy="538919"/>
          </a:xfrm>
        </p:grpSpPr>
        <p:sp>
          <p:nvSpPr>
            <p:cNvPr id="29" name="TextBox 7">
              <a:extLst>
                <a:ext uri="{FF2B5EF4-FFF2-40B4-BE49-F238E27FC236}">
                  <a16:creationId xmlns:a16="http://schemas.microsoft.com/office/drawing/2014/main" id="{32D73924-12F8-926F-1B52-B92D078BD9DA}"/>
                </a:ext>
              </a:extLst>
            </p:cNvPr>
            <p:cNvSpPr txBox="1">
              <a:spLocks noChangeArrowheads="1"/>
            </p:cNvSpPr>
            <p:nvPr/>
          </p:nvSpPr>
          <p:spPr bwMode="auto">
            <a:xfrm>
              <a:off x="4492990" y="5251654"/>
              <a:ext cx="123763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b="1" dirty="0">
                  <a:solidFill>
                    <a:srgbClr val="C00000"/>
                  </a:solidFill>
                  <a:cs typeface="Arial" panose="020B0604020202020204" pitchFamily="34" charset="0"/>
                </a:rPr>
                <a:t>Thief #2</a:t>
              </a:r>
            </a:p>
          </p:txBody>
        </p:sp>
        <p:sp>
          <p:nvSpPr>
            <p:cNvPr id="30" name="Down Arrow 48">
              <a:extLst>
                <a:ext uri="{FF2B5EF4-FFF2-40B4-BE49-F238E27FC236}">
                  <a16:creationId xmlns:a16="http://schemas.microsoft.com/office/drawing/2014/main" id="{76A76F63-A8B5-4BA8-C87A-18D0FAF68537}"/>
                </a:ext>
              </a:extLst>
            </p:cNvPr>
            <p:cNvSpPr>
              <a:spLocks noChangeArrowheads="1"/>
            </p:cNvSpPr>
            <p:nvPr/>
          </p:nvSpPr>
          <p:spPr bwMode="auto">
            <a:xfrm>
              <a:off x="4983121" y="5588485"/>
              <a:ext cx="257377" cy="202088"/>
            </a:xfrm>
            <a:prstGeom prst="downArrow">
              <a:avLst>
                <a:gd name="adj1" fmla="val 50000"/>
                <a:gd name="adj2" fmla="val 50000"/>
              </a:avLst>
            </a:prstGeom>
            <a:solidFill>
              <a:schemeClr val="tx1"/>
            </a:solidFill>
            <a:ln w="9525" algn="ctr">
              <a:solidFill>
                <a:schemeClr val="tx1"/>
              </a:solidFill>
              <a:round/>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solidFill>
                  <a:srgbClr val="FF0000"/>
                </a:solidFill>
                <a:cs typeface="Arial" panose="020B0604020202020204" pitchFamily="34" charset="0"/>
              </a:endParaRPr>
            </a:p>
          </p:txBody>
        </p:sp>
      </p:grpSp>
      <p:sp>
        <p:nvSpPr>
          <p:cNvPr id="31" name="TextBox 51">
            <a:extLst>
              <a:ext uri="{FF2B5EF4-FFF2-40B4-BE49-F238E27FC236}">
                <a16:creationId xmlns:a16="http://schemas.microsoft.com/office/drawing/2014/main" id="{1B093F95-0EAE-B90A-6A46-FC75626B24F2}"/>
              </a:ext>
            </a:extLst>
          </p:cNvPr>
          <p:cNvSpPr txBox="1">
            <a:spLocks noChangeArrowheads="1"/>
          </p:cNvSpPr>
          <p:nvPr/>
        </p:nvSpPr>
        <p:spPr bwMode="auto">
          <a:xfrm>
            <a:off x="1813125" y="593188"/>
            <a:ext cx="84835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800" b="1" u="sng" dirty="0">
                <a:cs typeface="Arial" panose="020B0604020202020204" pitchFamily="34" charset="0"/>
              </a:rPr>
              <a:t>Heb. 9:27:  Appointed once to die, then judgment</a:t>
            </a:r>
          </a:p>
        </p:txBody>
      </p:sp>
      <p:grpSp>
        <p:nvGrpSpPr>
          <p:cNvPr id="32" name="Group 31">
            <a:extLst>
              <a:ext uri="{FF2B5EF4-FFF2-40B4-BE49-F238E27FC236}">
                <a16:creationId xmlns:a16="http://schemas.microsoft.com/office/drawing/2014/main" id="{9D525794-0B76-F874-F4DE-2DA3EC676673}"/>
              </a:ext>
            </a:extLst>
          </p:cNvPr>
          <p:cNvGrpSpPr/>
          <p:nvPr/>
        </p:nvGrpSpPr>
        <p:grpSpPr>
          <a:xfrm>
            <a:off x="6566704" y="1216068"/>
            <a:ext cx="2680455" cy="5378607"/>
            <a:chOff x="4950629" y="1271243"/>
            <a:chExt cx="2680455" cy="5378607"/>
          </a:xfrm>
        </p:grpSpPr>
        <p:sp>
          <p:nvSpPr>
            <p:cNvPr id="33" name="TextBox 7">
              <a:extLst>
                <a:ext uri="{FF2B5EF4-FFF2-40B4-BE49-F238E27FC236}">
                  <a16:creationId xmlns:a16="http://schemas.microsoft.com/office/drawing/2014/main" id="{B5C27E58-92AB-2BD4-7546-AC98763BCC0F}"/>
                </a:ext>
              </a:extLst>
            </p:cNvPr>
            <p:cNvSpPr txBox="1">
              <a:spLocks noChangeArrowheads="1"/>
            </p:cNvSpPr>
            <p:nvPr/>
          </p:nvSpPr>
          <p:spPr bwMode="auto">
            <a:xfrm>
              <a:off x="4950629" y="1271243"/>
              <a:ext cx="26804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dirty="0">
                  <a:solidFill>
                    <a:srgbClr val="C00000"/>
                  </a:solidFill>
                  <a:cs typeface="Arial" panose="020B0604020202020204" pitchFamily="34" charset="0"/>
                </a:rPr>
                <a:t>Judgment Day</a:t>
              </a:r>
            </a:p>
          </p:txBody>
        </p:sp>
        <p:cxnSp>
          <p:nvCxnSpPr>
            <p:cNvPr id="34" name="Straight Connector 33">
              <a:extLst>
                <a:ext uri="{FF2B5EF4-FFF2-40B4-BE49-F238E27FC236}">
                  <a16:creationId xmlns:a16="http://schemas.microsoft.com/office/drawing/2014/main" id="{0005D06F-A1B6-04D1-B54F-6CC1A868A77E}"/>
                </a:ext>
              </a:extLst>
            </p:cNvPr>
            <p:cNvCxnSpPr>
              <a:cxnSpLocks/>
            </p:cNvCxnSpPr>
            <p:nvPr/>
          </p:nvCxnSpPr>
          <p:spPr>
            <a:xfrm>
              <a:off x="6290856" y="1801204"/>
              <a:ext cx="0" cy="4848646"/>
            </a:xfrm>
            <a:prstGeom prst="line">
              <a:avLst/>
            </a:prstGeom>
            <a:ln w="76200">
              <a:solidFill>
                <a:srgbClr val="C00000"/>
              </a:solidFill>
              <a:prstDash val="sysDash"/>
            </a:ln>
          </p:spPr>
          <p:style>
            <a:lnRef idx="1">
              <a:schemeClr val="accent1"/>
            </a:lnRef>
            <a:fillRef idx="0">
              <a:schemeClr val="accent1"/>
            </a:fillRef>
            <a:effectRef idx="0">
              <a:schemeClr val="accent1"/>
            </a:effectRef>
            <a:fontRef idx="minor">
              <a:schemeClr val="tx1"/>
            </a:fontRef>
          </p:style>
        </p:cxnSp>
      </p:grpSp>
      <p:cxnSp>
        <p:nvCxnSpPr>
          <p:cNvPr id="38" name="Straight Arrow Connector 37">
            <a:extLst>
              <a:ext uri="{FF2B5EF4-FFF2-40B4-BE49-F238E27FC236}">
                <a16:creationId xmlns:a16="http://schemas.microsoft.com/office/drawing/2014/main" id="{4C8D9801-56B9-9D0E-ADA5-612D2DCBA8C0}"/>
              </a:ext>
            </a:extLst>
          </p:cNvPr>
          <p:cNvCxnSpPr>
            <a:cxnSpLocks/>
          </p:cNvCxnSpPr>
          <p:nvPr/>
        </p:nvCxnSpPr>
        <p:spPr bwMode="auto">
          <a:xfrm flipV="1">
            <a:off x="7896421" y="2987153"/>
            <a:ext cx="365514" cy="1086411"/>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9CA97586-7593-D8DA-4DEC-370F9A281C36}"/>
              </a:ext>
            </a:extLst>
          </p:cNvPr>
          <p:cNvCxnSpPr>
            <a:cxnSpLocks/>
          </p:cNvCxnSpPr>
          <p:nvPr/>
        </p:nvCxnSpPr>
        <p:spPr bwMode="auto">
          <a:xfrm>
            <a:off x="7896422" y="4129308"/>
            <a:ext cx="387465" cy="1058264"/>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7FC45C1F-296B-BD83-AF3C-00108F973220}"/>
              </a:ext>
            </a:extLst>
          </p:cNvPr>
          <p:cNvCxnSpPr>
            <a:cxnSpLocks/>
          </p:cNvCxnSpPr>
          <p:nvPr/>
        </p:nvCxnSpPr>
        <p:spPr>
          <a:xfrm>
            <a:off x="1660451" y="4100156"/>
            <a:ext cx="6281928" cy="6791"/>
          </a:xfrm>
          <a:prstGeom prst="straightConnector1">
            <a:avLst/>
          </a:prstGeom>
          <a:ln w="5715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96406BC8-AB8F-6300-8064-76424A99D161}"/>
              </a:ext>
            </a:extLst>
          </p:cNvPr>
          <p:cNvCxnSpPr>
            <a:cxnSpLocks/>
          </p:cNvCxnSpPr>
          <p:nvPr/>
        </p:nvCxnSpPr>
        <p:spPr>
          <a:xfrm>
            <a:off x="1757948" y="4100154"/>
            <a:ext cx="6153582" cy="4783"/>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7013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500"/>
                            </p:stCondLst>
                            <p:childTnLst>
                              <p:par>
                                <p:cTn id="13" presetID="10" presetClass="entr" presetSubtype="0" fill="hold" nodeType="afterEffect">
                                  <p:stCondLst>
                                    <p:cond delay="50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childTnLst>
                          </p:cTn>
                        </p:par>
                        <p:par>
                          <p:cTn id="16" fill="hold">
                            <p:stCondLst>
                              <p:cond delay="2500"/>
                            </p:stCondLst>
                            <p:childTnLst>
                              <p:par>
                                <p:cTn id="17" presetID="10" presetClass="entr" presetSubtype="0" fill="hold" grpId="0" nodeType="afterEffect">
                                  <p:stCondLst>
                                    <p:cond delay="5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3500"/>
                            </p:stCondLst>
                            <p:childTnLst>
                              <p:par>
                                <p:cTn id="21" presetID="10" presetClass="entr" presetSubtype="0" fill="hold" grpId="0" nodeType="afterEffect">
                                  <p:stCondLst>
                                    <p:cond delay="50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par>
                          <p:cTn id="24" fill="hold">
                            <p:stCondLst>
                              <p:cond delay="4500"/>
                            </p:stCondLst>
                            <p:childTnLst>
                              <p:par>
                                <p:cTn id="25" presetID="10" presetClass="entr" presetSubtype="0" fill="hold" nodeType="afterEffect">
                                  <p:stCondLst>
                                    <p:cond delay="50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par>
                          <p:cTn id="37" fill="hold">
                            <p:stCondLst>
                              <p:cond delay="1000"/>
                            </p:stCondLst>
                            <p:childTnLst>
                              <p:par>
                                <p:cTn id="38" presetID="10" presetClass="entr" presetSubtype="0" fill="hold"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childTnLst>
                          </p:cTn>
                        </p:par>
                        <p:par>
                          <p:cTn id="41" fill="hold">
                            <p:stCondLst>
                              <p:cond delay="1500"/>
                            </p:stCondLst>
                            <p:childTnLst>
                              <p:par>
                                <p:cTn id="42" presetID="10" presetClass="entr" presetSubtype="0" fill="hold"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childTnLst>
                          </p:cTn>
                        </p:par>
                        <p:par>
                          <p:cTn id="45" fill="hold">
                            <p:stCondLst>
                              <p:cond delay="2000"/>
                            </p:stCondLst>
                            <p:childTnLst>
                              <p:par>
                                <p:cTn id="46" presetID="10" presetClass="entr" presetSubtype="0"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500"/>
                                        <p:tgtEl>
                                          <p:spTgt spid="9"/>
                                        </p:tgtEl>
                                      </p:cBhvr>
                                    </p:animEffect>
                                  </p:childTnLst>
                                </p:cTn>
                              </p:par>
                            </p:childTnLst>
                          </p:cTn>
                        </p:par>
                        <p:par>
                          <p:cTn id="54" fill="hold">
                            <p:stCondLst>
                              <p:cond delay="500"/>
                            </p:stCondLst>
                            <p:childTnLst>
                              <p:par>
                                <p:cTn id="55" presetID="10" presetClass="entr" presetSubtype="0" fill="hold" grpId="0" nodeType="after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500"/>
                                        <p:tgtEl>
                                          <p:spTgt spid="10"/>
                                        </p:tgtEl>
                                      </p:cBhvr>
                                    </p:animEffect>
                                  </p:childTnLst>
                                </p:cTn>
                              </p:par>
                            </p:childTnLst>
                          </p:cTn>
                        </p:par>
                        <p:par>
                          <p:cTn id="58" fill="hold">
                            <p:stCondLst>
                              <p:cond delay="1000"/>
                            </p:stCondLst>
                            <p:childTnLst>
                              <p:par>
                                <p:cTn id="59" presetID="10" presetClass="entr" presetSubtype="0" fill="hold"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500"/>
                                        <p:tgtEl>
                                          <p:spTgt spid="25"/>
                                        </p:tgtEl>
                                      </p:cBhvr>
                                    </p:animEffect>
                                  </p:childTnLst>
                                </p:cTn>
                              </p:par>
                            </p:childTnLst>
                          </p:cTn>
                        </p:par>
                        <p:par>
                          <p:cTn id="62" fill="hold">
                            <p:stCondLst>
                              <p:cond delay="1500"/>
                            </p:stCondLst>
                            <p:childTnLst>
                              <p:par>
                                <p:cTn id="63" presetID="10" presetClass="entr" presetSubtype="0"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fade">
                                      <p:cBhvr>
                                        <p:cTn id="65" dur="500"/>
                                        <p:tgtEl>
                                          <p:spTgt spid="28"/>
                                        </p:tgtEl>
                                      </p:cBhvr>
                                    </p:animEffect>
                                  </p:childTnLst>
                                </p:cTn>
                              </p:par>
                            </p:childTnLst>
                          </p:cTn>
                        </p:par>
                        <p:par>
                          <p:cTn id="66" fill="hold">
                            <p:stCondLst>
                              <p:cond delay="2000"/>
                            </p:stCondLst>
                            <p:childTnLst>
                              <p:par>
                                <p:cTn id="67" presetID="10" presetClass="entr" presetSubtype="0"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fade">
                                      <p:cBhvr>
                                        <p:cTn id="69" dur="500"/>
                                        <p:tgtEl>
                                          <p:spTgt spid="11"/>
                                        </p:tgtEl>
                                      </p:cBhvr>
                                    </p:animEffect>
                                  </p:childTnLst>
                                </p:cTn>
                              </p:par>
                            </p:childTnLst>
                          </p:cTn>
                        </p:par>
                        <p:par>
                          <p:cTn id="70" fill="hold">
                            <p:stCondLst>
                              <p:cond delay="2500"/>
                            </p:stCondLst>
                            <p:childTnLst>
                              <p:par>
                                <p:cTn id="71" presetID="10" presetClass="entr" presetSubtype="0" fill="hold" grpId="0" nodeType="after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fade">
                                      <p:cBhvr>
                                        <p:cTn id="73" dur="500"/>
                                        <p:tgtEl>
                                          <p:spTgt spid="15"/>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500"/>
                                        <p:tgtEl>
                                          <p:spTgt spid="37"/>
                                        </p:tgtEl>
                                      </p:cBhvr>
                                    </p:animEffect>
                                  </p:childTnLst>
                                </p:cTn>
                              </p:par>
                            </p:childTnLst>
                          </p:cTn>
                        </p:par>
                        <p:par>
                          <p:cTn id="79" fill="hold">
                            <p:stCondLst>
                              <p:cond delay="500"/>
                            </p:stCondLst>
                            <p:childTnLst>
                              <p:par>
                                <p:cTn id="80" presetID="10" presetClass="entr" presetSubtype="0" fill="hold"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fade">
                                      <p:cBhvr>
                                        <p:cTn id="82" dur="500"/>
                                        <p:tgtEl>
                                          <p:spTgt spid="38"/>
                                        </p:tgtEl>
                                      </p:cBhvr>
                                    </p:animEffect>
                                  </p:childTnLst>
                                </p:cTn>
                              </p:par>
                            </p:childTnLst>
                          </p:cTn>
                        </p:par>
                        <p:par>
                          <p:cTn id="83" fill="hold">
                            <p:stCondLst>
                              <p:cond delay="1000"/>
                            </p:stCondLst>
                            <p:childTnLst>
                              <p:par>
                                <p:cTn id="84" presetID="10" presetClass="entr" presetSubtype="0" fill="hold" grpId="0" nodeType="afterEffect">
                                  <p:stCondLst>
                                    <p:cond delay="0"/>
                                  </p:stCondLst>
                                  <p:childTnLst>
                                    <p:set>
                                      <p:cBhvr>
                                        <p:cTn id="85" dur="1" fill="hold">
                                          <p:stCondLst>
                                            <p:cond delay="0"/>
                                          </p:stCondLst>
                                        </p:cTn>
                                        <p:tgtEl>
                                          <p:spTgt spid="16"/>
                                        </p:tgtEl>
                                        <p:attrNameLst>
                                          <p:attrName>style.visibility</p:attrName>
                                        </p:attrNameLst>
                                      </p:cBhvr>
                                      <p:to>
                                        <p:strVal val="visible"/>
                                      </p:to>
                                    </p:set>
                                    <p:animEffect transition="in" filter="fade">
                                      <p:cBhvr>
                                        <p:cTn id="86" dur="500"/>
                                        <p:tgtEl>
                                          <p:spTgt spid="16"/>
                                        </p:tgtEl>
                                      </p:cBhvr>
                                    </p:animEffect>
                                  </p:childTnLst>
                                </p:cTn>
                              </p:par>
                            </p:childTnLst>
                          </p:cTn>
                        </p:par>
                        <p:par>
                          <p:cTn id="87" fill="hold">
                            <p:stCondLst>
                              <p:cond delay="1500"/>
                            </p:stCondLst>
                            <p:childTnLst>
                              <p:par>
                                <p:cTn id="88" presetID="10" presetClass="entr" presetSubtype="0" fill="hold"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fade">
                                      <p:cBhvr>
                                        <p:cTn id="90" dur="500"/>
                                        <p:tgtEl>
                                          <p:spTgt spid="39"/>
                                        </p:tgtEl>
                                      </p:cBhvr>
                                    </p:animEffect>
                                  </p:childTnLst>
                                </p:cTn>
                              </p:par>
                            </p:childTnLst>
                          </p:cTn>
                        </p:par>
                        <p:par>
                          <p:cTn id="91" fill="hold">
                            <p:stCondLst>
                              <p:cond delay="2000"/>
                            </p:stCondLst>
                            <p:childTnLst>
                              <p:par>
                                <p:cTn id="92" presetID="10" presetClass="entr" presetSubtype="0" fill="hold" grpId="0" nodeType="afterEffect">
                                  <p:stCondLst>
                                    <p:cond delay="0"/>
                                  </p:stCondLst>
                                  <p:childTnLst>
                                    <p:set>
                                      <p:cBhvr>
                                        <p:cTn id="93" dur="1" fill="hold">
                                          <p:stCondLst>
                                            <p:cond delay="0"/>
                                          </p:stCondLst>
                                        </p:cTn>
                                        <p:tgtEl>
                                          <p:spTgt spid="17"/>
                                        </p:tgtEl>
                                        <p:attrNameLst>
                                          <p:attrName>style.visibility</p:attrName>
                                        </p:attrNameLst>
                                      </p:cBhvr>
                                      <p:to>
                                        <p:strVal val="visible"/>
                                      </p:to>
                                    </p:set>
                                    <p:animEffect transition="in" filter="fade">
                                      <p:cBhvr>
                                        <p:cTn id="94" dur="500"/>
                                        <p:tgtEl>
                                          <p:spTgt spid="17"/>
                                        </p:tgtEl>
                                      </p:cBhvr>
                                    </p:animEffect>
                                  </p:childTnLst>
                                </p:cTn>
                              </p:par>
                            </p:childTnLst>
                          </p:cTn>
                        </p:par>
                        <p:par>
                          <p:cTn id="95" fill="hold">
                            <p:stCondLst>
                              <p:cond delay="2500"/>
                            </p:stCondLst>
                            <p:childTnLst>
                              <p:par>
                                <p:cTn id="96" presetID="10" presetClass="entr" presetSubtype="0" fill="hold" grpId="0" nodeType="afterEffect">
                                  <p:stCondLst>
                                    <p:cond delay="0"/>
                                  </p:stCondLst>
                                  <p:childTnLst>
                                    <p:set>
                                      <p:cBhvr>
                                        <p:cTn id="97" dur="1" fill="hold">
                                          <p:stCondLst>
                                            <p:cond delay="0"/>
                                          </p:stCondLst>
                                        </p:cTn>
                                        <p:tgtEl>
                                          <p:spTgt spid="18"/>
                                        </p:tgtEl>
                                        <p:attrNameLst>
                                          <p:attrName>style.visibility</p:attrName>
                                        </p:attrNameLst>
                                      </p:cBhvr>
                                      <p:to>
                                        <p:strVal val="visible"/>
                                      </p:to>
                                    </p:set>
                                    <p:animEffect transition="in" filter="fade">
                                      <p:cBhvr>
                                        <p:cTn id="9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6" grpId="0" animBg="1"/>
      <p:bldP spid="7" grpId="0" animBg="1"/>
      <p:bldP spid="8" grpId="0" animBg="1"/>
      <p:bldP spid="9" grpId="0" animBg="1"/>
      <p:bldP spid="10" grpId="0" animBg="1"/>
      <p:bldP spid="11" grpId="0" animBg="1"/>
      <p:bldP spid="15" grpId="0"/>
      <p:bldP spid="16" grpId="0" animBg="1"/>
      <p:bldP spid="17" grpId="0" animBg="1"/>
      <p:bldP spid="18" grpId="0"/>
      <p:bldP spid="3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tar filled sky&#10;&#10;Description automatically generated">
            <a:extLst>
              <a:ext uri="{FF2B5EF4-FFF2-40B4-BE49-F238E27FC236}">
                <a16:creationId xmlns:a16="http://schemas.microsoft.com/office/drawing/2014/main" id="{A3AACAB4-9AE7-E5F8-A194-B02797C913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2578E020-3779-A17D-BF83-B43D5D2B5B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23635"/>
            <a:ext cx="12192000" cy="3234366"/>
          </a:xfrm>
          <a:prstGeom prst="rect">
            <a:avLst/>
          </a:prstGeom>
        </p:spPr>
      </p:pic>
      <p:sp>
        <p:nvSpPr>
          <p:cNvPr id="4" name="Slide Number Placeholder 3">
            <a:extLst>
              <a:ext uri="{FF2B5EF4-FFF2-40B4-BE49-F238E27FC236}">
                <a16:creationId xmlns:a16="http://schemas.microsoft.com/office/drawing/2014/main" id="{7C636A80-23B5-2636-28C6-872372DC24DC}"/>
              </a:ext>
            </a:extLst>
          </p:cNvPr>
          <p:cNvSpPr>
            <a:spLocks noGrp="1"/>
          </p:cNvSpPr>
          <p:nvPr>
            <p:ph type="sldNum" sz="quarter" idx="10"/>
          </p:nvPr>
        </p:nvSpPr>
        <p:spPr/>
        <p:txBody>
          <a:bodyPr/>
          <a:lstStyle/>
          <a:p>
            <a:fld id="{074AB93A-AEF6-4B2B-8015-AB1375F19FCF}" type="slidenum">
              <a:rPr lang="en-US" smtClean="0"/>
              <a:pPr/>
              <a:t>26</a:t>
            </a:fld>
            <a:endParaRPr lang="en-US"/>
          </a:p>
        </p:txBody>
      </p:sp>
    </p:spTree>
    <p:extLst>
      <p:ext uri="{BB962C8B-B14F-4D97-AF65-F5344CB8AC3E}">
        <p14:creationId xmlns:p14="http://schemas.microsoft.com/office/powerpoint/2010/main" val="1465728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000" fill="hold"/>
                                        <p:tgtEl>
                                          <p:spTgt spid="3"/>
                                        </p:tgtEl>
                                        <p:attrNameLst>
                                          <p:attrName>ppt_w</p:attrName>
                                        </p:attrNameLst>
                                      </p:cBhvr>
                                      <p:tavLst>
                                        <p:tav tm="0">
                                          <p:val>
                                            <p:fltVal val="0"/>
                                          </p:val>
                                        </p:tav>
                                        <p:tav tm="100000">
                                          <p:val>
                                            <p:strVal val="#ppt_w"/>
                                          </p:val>
                                        </p:tav>
                                      </p:tavLst>
                                    </p:anim>
                                    <p:anim calcmode="lin" valueType="num">
                                      <p:cBhvr>
                                        <p:cTn id="8" dur="7000" fill="hold"/>
                                        <p:tgtEl>
                                          <p:spTgt spid="3"/>
                                        </p:tgtEl>
                                        <p:attrNameLst>
                                          <p:attrName>ppt_h</p:attrName>
                                        </p:attrNameLst>
                                      </p:cBhvr>
                                      <p:tavLst>
                                        <p:tav tm="0">
                                          <p:val>
                                            <p:fltVal val="0"/>
                                          </p:val>
                                        </p:tav>
                                        <p:tav tm="100000">
                                          <p:val>
                                            <p:strVal val="#ppt_h"/>
                                          </p:val>
                                        </p:tav>
                                      </p:tavLst>
                                    </p:anim>
                                    <p:animEffect transition="in" filter="fade">
                                      <p:cBhvr>
                                        <p:cTn id="9" dur="7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3</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Premillennialism:  21 Official Versions</a:t>
            </a:r>
          </a:p>
        </p:txBody>
      </p:sp>
      <p:sp>
        <p:nvSpPr>
          <p:cNvPr id="4" name="TextBox 3">
            <a:extLst>
              <a:ext uri="{FF2B5EF4-FFF2-40B4-BE49-F238E27FC236}">
                <a16:creationId xmlns:a16="http://schemas.microsoft.com/office/drawing/2014/main" id="{493DA417-02A9-80D9-CD9B-491D48498514}"/>
              </a:ext>
            </a:extLst>
          </p:cNvPr>
          <p:cNvSpPr txBox="1"/>
          <p:nvPr/>
        </p:nvSpPr>
        <p:spPr>
          <a:xfrm>
            <a:off x="2893799" y="3056575"/>
            <a:ext cx="2518710" cy="1077218"/>
          </a:xfrm>
          <a:prstGeom prst="rect">
            <a:avLst/>
          </a:prstGeom>
          <a:solidFill>
            <a:schemeClr val="bg1">
              <a:lumMod val="95000"/>
            </a:schemeClr>
          </a:solidFill>
          <a:ln>
            <a:solidFill>
              <a:schemeClr val="tx1"/>
            </a:solidFill>
          </a:ln>
        </p:spPr>
        <p:txBody>
          <a:bodyPr wrap="square" rtlCol="0">
            <a:spAutoFit/>
          </a:bodyPr>
          <a:lstStyle/>
          <a:p>
            <a:pPr algn="ctr"/>
            <a:r>
              <a:rPr lang="en-US" sz="3200" b="1" dirty="0">
                <a:latin typeface="Arial" panose="020B0604020202020204" pitchFamily="34" charset="0"/>
                <a:cs typeface="Arial" panose="020B0604020202020204" pitchFamily="34" charset="0"/>
              </a:rPr>
              <a:t>Predicting </a:t>
            </a:r>
          </a:p>
          <a:p>
            <a:pPr algn="ctr"/>
            <a:r>
              <a:rPr lang="en-US" sz="3200" b="1" dirty="0">
                <a:latin typeface="Arial" panose="020B0604020202020204" pitchFamily="34" charset="0"/>
                <a:cs typeface="Arial" panose="020B0604020202020204" pitchFamily="34" charset="0"/>
              </a:rPr>
              <a:t>End of Time</a:t>
            </a:r>
          </a:p>
        </p:txBody>
      </p:sp>
      <p:sp>
        <p:nvSpPr>
          <p:cNvPr id="5" name="TextBox 4">
            <a:extLst>
              <a:ext uri="{FF2B5EF4-FFF2-40B4-BE49-F238E27FC236}">
                <a16:creationId xmlns:a16="http://schemas.microsoft.com/office/drawing/2014/main" id="{1CEB22B7-B273-D14C-A9CF-9A04B13E6D2B}"/>
              </a:ext>
            </a:extLst>
          </p:cNvPr>
          <p:cNvSpPr txBox="1"/>
          <p:nvPr/>
        </p:nvSpPr>
        <p:spPr>
          <a:xfrm>
            <a:off x="6792276" y="3056575"/>
            <a:ext cx="2423692" cy="1077218"/>
          </a:xfrm>
          <a:prstGeom prst="rect">
            <a:avLst/>
          </a:prstGeom>
          <a:solidFill>
            <a:schemeClr val="bg1">
              <a:lumMod val="95000"/>
            </a:schemeClr>
          </a:solidFill>
          <a:ln>
            <a:solidFill>
              <a:schemeClr val="tx1"/>
            </a:solidFill>
          </a:ln>
        </p:spPr>
        <p:txBody>
          <a:bodyPr wrap="square" rtlCol="0">
            <a:spAutoFit/>
          </a:bodyPr>
          <a:lstStyle/>
          <a:p>
            <a:pPr algn="ctr"/>
            <a:r>
              <a:rPr lang="en-US" sz="3200" b="1" dirty="0">
                <a:solidFill>
                  <a:srgbClr val="C00000"/>
                </a:solidFill>
                <a:latin typeface="Arial" panose="020B0604020202020204" pitchFamily="34" charset="0"/>
                <a:cs typeface="Arial" panose="020B0604020202020204" pitchFamily="34" charset="0"/>
              </a:rPr>
              <a:t>Doctrine</a:t>
            </a:r>
          </a:p>
          <a:p>
            <a:pPr algn="ctr"/>
            <a:r>
              <a:rPr lang="en-US" sz="3200" b="1" dirty="0">
                <a:solidFill>
                  <a:srgbClr val="C00000"/>
                </a:solidFill>
                <a:latin typeface="Arial" panose="020B0604020202020204" pitchFamily="34" charset="0"/>
                <a:cs typeface="Arial" panose="020B0604020202020204" pitchFamily="34" charset="0"/>
              </a:rPr>
              <a:t>of Afterlife</a:t>
            </a:r>
          </a:p>
        </p:txBody>
      </p:sp>
      <p:sp>
        <p:nvSpPr>
          <p:cNvPr id="8" name="TextBox 7">
            <a:extLst>
              <a:ext uri="{FF2B5EF4-FFF2-40B4-BE49-F238E27FC236}">
                <a16:creationId xmlns:a16="http://schemas.microsoft.com/office/drawing/2014/main" id="{D82A0C1F-8442-6AE8-1BFB-AC68525820FB}"/>
              </a:ext>
            </a:extLst>
          </p:cNvPr>
          <p:cNvSpPr txBox="1"/>
          <p:nvPr/>
        </p:nvSpPr>
        <p:spPr>
          <a:xfrm>
            <a:off x="2785800" y="4578107"/>
            <a:ext cx="6538166" cy="2062103"/>
          </a:xfrm>
          <a:prstGeom prst="rect">
            <a:avLst/>
          </a:prstGeom>
          <a:noFill/>
        </p:spPr>
        <p:txBody>
          <a:bodyPr wrap="square" rtlCol="0">
            <a:spAutoFit/>
          </a:bodyPr>
          <a:lstStyle/>
          <a:p>
            <a:pPr marL="457200" indent="-457200" algn="ctr">
              <a:buFont typeface="Wingdings" panose="05000000000000000000" pitchFamily="2" charset="2"/>
              <a:buChar char="ü"/>
            </a:pPr>
            <a:r>
              <a:rPr lang="en-US" sz="3200" b="1" dirty="0">
                <a:latin typeface="Arial" panose="020B0604020202020204" pitchFamily="34" charset="0"/>
                <a:cs typeface="Arial" panose="020B0604020202020204" pitchFamily="34" charset="0"/>
              </a:rPr>
              <a:t>Same book of Revelation</a:t>
            </a:r>
          </a:p>
          <a:p>
            <a:pPr marL="457200" indent="-457200" algn="ctr">
              <a:buFont typeface="Wingdings" panose="05000000000000000000" pitchFamily="2" charset="2"/>
              <a:buChar char="ü"/>
            </a:pPr>
            <a:r>
              <a:rPr lang="en-US" sz="3200" b="1" dirty="0">
                <a:latin typeface="Arial" panose="020B0604020202020204" pitchFamily="34" charset="0"/>
                <a:cs typeface="Arial" panose="020B0604020202020204" pitchFamily="34" charset="0"/>
              </a:rPr>
              <a:t>Same terminology</a:t>
            </a:r>
          </a:p>
          <a:p>
            <a:pPr marL="457200" indent="-457200" algn="ctr">
              <a:buFont typeface="Wingdings" panose="05000000000000000000" pitchFamily="2" charset="2"/>
              <a:buChar char="ü"/>
            </a:pPr>
            <a:r>
              <a:rPr lang="en-US" sz="3200" b="1" dirty="0">
                <a:latin typeface="Arial" panose="020B0604020202020204" pitchFamily="34" charset="0"/>
                <a:cs typeface="Arial" panose="020B0604020202020204" pitchFamily="34" charset="0"/>
              </a:rPr>
              <a:t>Same unsubstantiated claims</a:t>
            </a:r>
          </a:p>
          <a:p>
            <a:pPr marL="457200" indent="-457200" algn="ctr">
              <a:buFont typeface="Wingdings" panose="05000000000000000000" pitchFamily="2" charset="2"/>
              <a:buChar char="ü"/>
            </a:pPr>
            <a:r>
              <a:rPr lang="en-US" sz="3200" b="1" dirty="0">
                <a:latin typeface="Arial" panose="020B0604020202020204" pitchFamily="34" charset="0"/>
                <a:cs typeface="Arial" panose="020B0604020202020204" pitchFamily="34" charset="0"/>
              </a:rPr>
              <a:t>Similar descriptions</a:t>
            </a:r>
          </a:p>
        </p:txBody>
      </p:sp>
      <p:sp>
        <p:nvSpPr>
          <p:cNvPr id="9" name="TextBox 8">
            <a:extLst>
              <a:ext uri="{FF2B5EF4-FFF2-40B4-BE49-F238E27FC236}">
                <a16:creationId xmlns:a16="http://schemas.microsoft.com/office/drawing/2014/main" id="{8246DFA5-8574-3522-CBFA-F78D210967D0}"/>
              </a:ext>
            </a:extLst>
          </p:cNvPr>
          <p:cNvSpPr txBox="1"/>
          <p:nvPr/>
        </p:nvSpPr>
        <p:spPr>
          <a:xfrm>
            <a:off x="2485974" y="1644271"/>
            <a:ext cx="1817994" cy="1077218"/>
          </a:xfrm>
          <a:prstGeom prst="rect">
            <a:avLst/>
          </a:prstGeom>
          <a:noFill/>
          <a:ln>
            <a:noFill/>
          </a:ln>
        </p:spPr>
        <p:txBody>
          <a:bodyPr wrap="square" rtlCol="0">
            <a:spAutoFit/>
          </a:bodyPr>
          <a:lstStyle/>
          <a:p>
            <a:pPr algn="ctr"/>
            <a:r>
              <a:rPr lang="en-US" sz="3200" b="1" dirty="0">
                <a:latin typeface="Arial" panose="020B0604020202020204" pitchFamily="34" charset="0"/>
                <a:cs typeface="Arial" panose="020B0604020202020204" pitchFamily="34" charset="0"/>
              </a:rPr>
              <a:t>Branch #1</a:t>
            </a:r>
          </a:p>
        </p:txBody>
      </p:sp>
      <p:sp>
        <p:nvSpPr>
          <p:cNvPr id="10" name="TextBox 9">
            <a:extLst>
              <a:ext uri="{FF2B5EF4-FFF2-40B4-BE49-F238E27FC236}">
                <a16:creationId xmlns:a16="http://schemas.microsoft.com/office/drawing/2014/main" id="{985F8CDD-AD28-74D0-4FB9-99D33B686884}"/>
              </a:ext>
            </a:extLst>
          </p:cNvPr>
          <p:cNvSpPr txBox="1"/>
          <p:nvPr/>
        </p:nvSpPr>
        <p:spPr>
          <a:xfrm>
            <a:off x="7888032" y="1644271"/>
            <a:ext cx="1817994" cy="1077218"/>
          </a:xfrm>
          <a:prstGeom prst="rect">
            <a:avLst/>
          </a:prstGeom>
          <a:noFill/>
        </p:spPr>
        <p:txBody>
          <a:bodyPr wrap="square" rtlCol="0">
            <a:spAutoFit/>
          </a:bodyPr>
          <a:lstStyle/>
          <a:p>
            <a:pPr algn="ctr"/>
            <a:r>
              <a:rPr lang="en-US" sz="3200" b="1" dirty="0">
                <a:solidFill>
                  <a:srgbClr val="C00000"/>
                </a:solidFill>
                <a:latin typeface="Arial" panose="020B0604020202020204" pitchFamily="34" charset="0"/>
                <a:cs typeface="Arial" panose="020B0604020202020204" pitchFamily="34" charset="0"/>
              </a:rPr>
              <a:t>Branch #2</a:t>
            </a:r>
          </a:p>
        </p:txBody>
      </p:sp>
      <p:sp>
        <p:nvSpPr>
          <p:cNvPr id="11" name="Oval 10">
            <a:extLst>
              <a:ext uri="{FF2B5EF4-FFF2-40B4-BE49-F238E27FC236}">
                <a16:creationId xmlns:a16="http://schemas.microsoft.com/office/drawing/2014/main" id="{191C0C7B-80F0-088F-893F-AD366015D1DC}"/>
              </a:ext>
            </a:extLst>
          </p:cNvPr>
          <p:cNvSpPr>
            <a:spLocks noChangeAspect="1"/>
          </p:cNvSpPr>
          <p:nvPr/>
        </p:nvSpPr>
        <p:spPr>
          <a:xfrm>
            <a:off x="5826283" y="973223"/>
            <a:ext cx="457200" cy="457200"/>
          </a:xfrm>
          <a:prstGeom prst="ellipse">
            <a:avLst/>
          </a:prstGeom>
          <a:solidFill>
            <a:srgbClr val="00B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cxnSp>
        <p:nvCxnSpPr>
          <p:cNvPr id="13" name="Connector: Elbow 12">
            <a:extLst>
              <a:ext uri="{FF2B5EF4-FFF2-40B4-BE49-F238E27FC236}">
                <a16:creationId xmlns:a16="http://schemas.microsoft.com/office/drawing/2014/main" id="{526C5736-0BFC-C8ED-B371-534187C7CFFF}"/>
              </a:ext>
            </a:extLst>
          </p:cNvPr>
          <p:cNvCxnSpPr>
            <a:stCxn id="11" idx="2"/>
            <a:endCxn id="4" idx="0"/>
          </p:cNvCxnSpPr>
          <p:nvPr/>
        </p:nvCxnSpPr>
        <p:spPr>
          <a:xfrm rot="10800000" flipV="1">
            <a:off x="4153155" y="1201823"/>
            <a:ext cx="1673129" cy="1854752"/>
          </a:xfrm>
          <a:prstGeom prst="bentConnector2">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28C1A597-23B4-524E-49AF-E369CEE4B2A5}"/>
              </a:ext>
            </a:extLst>
          </p:cNvPr>
          <p:cNvCxnSpPr>
            <a:stCxn id="11" idx="6"/>
            <a:endCxn id="5" idx="0"/>
          </p:cNvCxnSpPr>
          <p:nvPr/>
        </p:nvCxnSpPr>
        <p:spPr>
          <a:xfrm>
            <a:off x="6283483" y="1201823"/>
            <a:ext cx="1720639" cy="1854752"/>
          </a:xfrm>
          <a:prstGeom prst="bentConnector2">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2933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000 year reign timeline">
            <a:extLst>
              <a:ext uri="{FF2B5EF4-FFF2-40B4-BE49-F238E27FC236}">
                <a16:creationId xmlns:a16="http://schemas.microsoft.com/office/drawing/2014/main" id="{D58B1639-3713-D26C-631F-5F87442832F2}"/>
              </a:ext>
            </a:extLst>
          </p:cNvPr>
          <p:cNvPicPr>
            <a:picLocks noChangeAspect="1" noChangeArrowheads="1"/>
          </p:cNvPicPr>
          <p:nvPr/>
        </p:nvPicPr>
        <p:blipFill>
          <a:blip r:embed="rId3" cstate="print"/>
          <a:srcRect/>
          <a:stretch>
            <a:fillRect/>
          </a:stretch>
        </p:blipFill>
        <p:spPr bwMode="auto">
          <a:xfrm>
            <a:off x="0" y="0"/>
            <a:ext cx="12192000" cy="6858000"/>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4</a:t>
            </a:fld>
            <a:endParaRPr lang="en-US"/>
          </a:p>
        </p:txBody>
      </p:sp>
      <p:cxnSp>
        <p:nvCxnSpPr>
          <p:cNvPr id="5" name="Straight Arrow Connector 4">
            <a:extLst>
              <a:ext uri="{FF2B5EF4-FFF2-40B4-BE49-F238E27FC236}">
                <a16:creationId xmlns:a16="http://schemas.microsoft.com/office/drawing/2014/main" id="{796AE353-CECA-3F2D-D1E8-E2C0A782281D}"/>
              </a:ext>
            </a:extLst>
          </p:cNvPr>
          <p:cNvCxnSpPr>
            <a:cxnSpLocks/>
          </p:cNvCxnSpPr>
          <p:nvPr/>
        </p:nvCxnSpPr>
        <p:spPr>
          <a:xfrm flipV="1">
            <a:off x="6487064" y="5365630"/>
            <a:ext cx="2027208" cy="854015"/>
          </a:xfrm>
          <a:prstGeom prst="straightConnector1">
            <a:avLst/>
          </a:prstGeom>
          <a:ln w="762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2641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5</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Promoters of Pre-Millennialism</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AE3EEC3-9CB4-0914-8FFC-BA7E3201F4EF}"/>
              </a:ext>
            </a:extLst>
          </p:cNvPr>
          <p:cNvSpPr txBox="1"/>
          <p:nvPr/>
        </p:nvSpPr>
        <p:spPr>
          <a:xfrm>
            <a:off x="60893" y="634832"/>
            <a:ext cx="8847908" cy="6124754"/>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 1:  Church of God (loosely associated orgs.)</a:t>
            </a:r>
          </a:p>
          <a:p>
            <a:pPr marL="1143000" lvl="2"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Jack Van Impe</a:t>
            </a:r>
            <a:endParaRPr lang="en-US" sz="2400" b="1" dirty="0">
              <a:solidFill>
                <a:srgbClr val="C00000"/>
              </a:solidFill>
              <a:latin typeface="Arial" panose="020B0604020202020204" pitchFamily="34" charset="0"/>
              <a:cs typeface="Arial" panose="020B0604020202020204" pitchFamily="34" charset="0"/>
            </a:endParaRPr>
          </a:p>
          <a:p>
            <a:pPr marL="1143000" lvl="2"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John Hagee</a:t>
            </a:r>
          </a:p>
          <a:p>
            <a:pPr marL="1143000" lvl="2"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Jimmy Swaggart</a:t>
            </a:r>
          </a:p>
          <a:p>
            <a:pPr marL="1143000" lvl="2" indent="-457200">
              <a:buFont typeface="Arial" panose="020B0604020202020204" pitchFamily="34" charset="0"/>
              <a:buChar char="•"/>
            </a:pPr>
            <a:r>
              <a:rPr lang="en-US" sz="2800" b="1" dirty="0">
                <a:latin typeface="Arial" panose="020B0604020202020204" pitchFamily="34" charset="0"/>
                <a:cs typeface="Arial" panose="020B0604020202020204" pitchFamily="34" charset="0"/>
              </a:rPr>
              <a:t>Trinity Broadcast Network </a:t>
            </a:r>
            <a:r>
              <a:rPr lang="en-US" sz="2000" b="1" dirty="0">
                <a:latin typeface="Arial" panose="020B0604020202020204" pitchFamily="34" charset="0"/>
                <a:cs typeface="Arial" panose="020B0604020202020204" pitchFamily="34" charset="0"/>
              </a:rPr>
              <a:t>(Paul Crouch)</a:t>
            </a:r>
          </a:p>
          <a:p>
            <a:pPr marL="685800" lvl="2"/>
            <a:endParaRPr lang="en-US" sz="2800" b="1" dirty="0">
              <a:solidFill>
                <a:srgbClr val="002060"/>
              </a:solidFill>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 2:  Methodists</a:t>
            </a:r>
          </a:p>
          <a:p>
            <a:endParaRPr lang="en-US" sz="2800" b="1" dirty="0">
              <a:solidFill>
                <a:srgbClr val="002060"/>
              </a:solidFill>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 3:  Baptist</a:t>
            </a:r>
          </a:p>
          <a:p>
            <a:endParaRPr lang="en-US" sz="2800" b="1"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 4:  Roman Catholic Church</a:t>
            </a:r>
          </a:p>
          <a:p>
            <a:endParaRPr lang="en-US" sz="2800" b="1"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 5:  Presbyterian</a:t>
            </a:r>
          </a:p>
          <a:p>
            <a:pPr marL="1114425" lvl="2" indent="-428625">
              <a:buFont typeface="Courier New" panose="02070309020205020404" pitchFamily="49" charset="0"/>
              <a:buChar char="o"/>
            </a:pPr>
            <a:endParaRPr lang="en-US" sz="2800" b="1" dirty="0">
              <a:solidFill>
                <a:srgbClr val="002060"/>
              </a:solidFill>
              <a:latin typeface="Arial" panose="020B0604020202020204" pitchFamily="34" charset="0"/>
              <a:cs typeface="Arial" panose="020B0604020202020204" pitchFamily="34" charset="0"/>
            </a:endParaRPr>
          </a:p>
        </p:txBody>
      </p:sp>
      <p:pic>
        <p:nvPicPr>
          <p:cNvPr id="5" name="Picture 4" descr="Jimmy Swaggart Net Worth">
            <a:extLst>
              <a:ext uri="{FF2B5EF4-FFF2-40B4-BE49-F238E27FC236}">
                <a16:creationId xmlns:a16="http://schemas.microsoft.com/office/drawing/2014/main" id="{AE662367-B48B-E691-B9D0-B99ABD8F2C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7361" y="3538583"/>
            <a:ext cx="2374280" cy="258796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John Hagee">
            <a:extLst>
              <a:ext uri="{FF2B5EF4-FFF2-40B4-BE49-F238E27FC236}">
                <a16:creationId xmlns:a16="http://schemas.microsoft.com/office/drawing/2014/main" id="{B04AF625-98FE-92F9-B1A6-D3DB196065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0296" y="3158128"/>
            <a:ext cx="2139374" cy="258536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AF19796-26C8-BC0F-62B9-30464DCF63AE}"/>
              </a:ext>
            </a:extLst>
          </p:cNvPr>
          <p:cNvPicPr>
            <a:picLocks noChangeAspect="1"/>
          </p:cNvPicPr>
          <p:nvPr/>
        </p:nvPicPr>
        <p:blipFill>
          <a:blip r:embed="rId5"/>
          <a:stretch>
            <a:fillRect/>
          </a:stretch>
        </p:blipFill>
        <p:spPr>
          <a:xfrm>
            <a:off x="9918037" y="742421"/>
            <a:ext cx="2027218" cy="2796162"/>
          </a:xfrm>
          <a:prstGeom prst="rect">
            <a:avLst/>
          </a:prstGeom>
        </p:spPr>
      </p:pic>
      <p:pic>
        <p:nvPicPr>
          <p:cNvPr id="8" name="Picture 7">
            <a:extLst>
              <a:ext uri="{FF2B5EF4-FFF2-40B4-BE49-F238E27FC236}">
                <a16:creationId xmlns:a16="http://schemas.microsoft.com/office/drawing/2014/main" id="{748404D0-7070-AA57-4F64-3EEB7CC2201D}"/>
              </a:ext>
            </a:extLst>
          </p:cNvPr>
          <p:cNvPicPr>
            <a:picLocks noChangeAspect="1"/>
          </p:cNvPicPr>
          <p:nvPr/>
        </p:nvPicPr>
        <p:blipFill rotWithShape="1">
          <a:blip r:embed="rId6"/>
          <a:srcRect l="7678" t="6985" r="8520" b="22203"/>
          <a:stretch/>
        </p:blipFill>
        <p:spPr>
          <a:xfrm>
            <a:off x="9744718" y="4082521"/>
            <a:ext cx="2374281" cy="2587964"/>
          </a:xfrm>
          <a:prstGeom prst="rect">
            <a:avLst/>
          </a:prstGeom>
        </p:spPr>
      </p:pic>
    </p:spTree>
    <p:extLst>
      <p:ext uri="{BB962C8B-B14F-4D97-AF65-F5344CB8AC3E}">
        <p14:creationId xmlns:p14="http://schemas.microsoft.com/office/powerpoint/2010/main" val="62143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2" end="12"/>
                                            </p:txEl>
                                          </p:spTgt>
                                        </p:tgtEl>
                                        <p:attrNameLst>
                                          <p:attrName>style.visibility</p:attrName>
                                        </p:attrNameLst>
                                      </p:cBhvr>
                                      <p:to>
                                        <p:strVal val="visible"/>
                                      </p:to>
                                    </p:set>
                                    <p:animEffect transition="in" filter="fade">
                                      <p:cBhvr>
                                        <p:cTn id="7" dur="500"/>
                                        <p:tgtEl>
                                          <p:spTgt spid="4">
                                            <p:txEl>
                                              <p:pRg st="12" end="1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0" end="10"/>
                                            </p:txEl>
                                          </p:spTgt>
                                        </p:tgtEl>
                                        <p:attrNameLst>
                                          <p:attrName>style.visibility</p:attrName>
                                        </p:attrNameLst>
                                      </p:cBhvr>
                                      <p:to>
                                        <p:strVal val="visible"/>
                                      </p:to>
                                    </p:set>
                                    <p:animEffect transition="in" filter="fade">
                                      <p:cBhvr>
                                        <p:cTn id="12" dur="500"/>
                                        <p:tgtEl>
                                          <p:spTgt spid="4">
                                            <p:txEl>
                                              <p:pRg st="10" end="1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8" end="8"/>
                                            </p:txEl>
                                          </p:spTgt>
                                        </p:tgtEl>
                                        <p:attrNameLst>
                                          <p:attrName>style.visibility</p:attrName>
                                        </p:attrNameLst>
                                      </p:cBhvr>
                                      <p:to>
                                        <p:strVal val="visible"/>
                                      </p:to>
                                    </p:set>
                                    <p:animEffect transition="in" filter="fade">
                                      <p:cBhvr>
                                        <p:cTn id="17" dur="500"/>
                                        <p:tgtEl>
                                          <p:spTgt spid="4">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500"/>
                                        <p:tgtEl>
                                          <p:spTgt spid="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500"/>
                                        <p:tgtEl>
                                          <p:spTgt spid="4">
                                            <p:txEl>
                                              <p:pRg st="4" end="4"/>
                                            </p:txEl>
                                          </p:spTgt>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
                                            <p:txEl>
                                              <p:pRg st="3" end="3"/>
                                            </p:txEl>
                                          </p:spTgt>
                                        </p:tgtEl>
                                        <p:attrNameLst>
                                          <p:attrName>style.visibility</p:attrName>
                                        </p:attrNameLst>
                                      </p:cBhvr>
                                      <p:to>
                                        <p:strVal val="visible"/>
                                      </p:to>
                                    </p:set>
                                    <p:animEffect transition="in" filter="fade">
                                      <p:cBhvr>
                                        <p:cTn id="41" dur="500"/>
                                        <p:tgtEl>
                                          <p:spTgt spid="4">
                                            <p:txEl>
                                              <p:pRg st="3" end="3"/>
                                            </p:txEl>
                                          </p:spTgt>
                                        </p:tgtEl>
                                      </p:cBhvr>
                                    </p:animEffect>
                                  </p:childTnLst>
                                </p:cTn>
                              </p:par>
                            </p:childTnLst>
                          </p:cTn>
                        </p:par>
                        <p:par>
                          <p:cTn id="42" fill="hold">
                            <p:stCondLst>
                              <p:cond delay="500"/>
                            </p:stCondLst>
                            <p:childTnLst>
                              <p:par>
                                <p:cTn id="43" presetID="10" presetClass="entr" presetSubtype="0"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500"/>
                                        <p:tgtEl>
                                          <p:spTgt spid="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4">
                                            <p:txEl>
                                              <p:pRg st="2" end="2"/>
                                            </p:txEl>
                                          </p:spTgt>
                                        </p:tgtEl>
                                        <p:attrNameLst>
                                          <p:attrName>style.visibility</p:attrName>
                                        </p:attrNameLst>
                                      </p:cBhvr>
                                      <p:to>
                                        <p:strVal val="visible"/>
                                      </p:to>
                                    </p:set>
                                    <p:animEffect transition="in" filter="fade">
                                      <p:cBhvr>
                                        <p:cTn id="50" dur="500"/>
                                        <p:tgtEl>
                                          <p:spTgt spid="4">
                                            <p:txEl>
                                              <p:pRg st="2" end="2"/>
                                            </p:txEl>
                                          </p:spTgt>
                                        </p:tgtEl>
                                      </p:cBhvr>
                                    </p:animEffect>
                                  </p:childTnLst>
                                </p:cTn>
                              </p:par>
                            </p:childTnLst>
                          </p:cTn>
                        </p:par>
                        <p:par>
                          <p:cTn id="51" fill="hold">
                            <p:stCondLst>
                              <p:cond delay="500"/>
                            </p:stCondLst>
                            <p:childTnLst>
                              <p:par>
                                <p:cTn id="52" presetID="10" presetClass="entr" presetSubtype="0" fill="hold" nodeType="after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4">
                                            <p:txEl>
                                              <p:pRg st="1" end="1"/>
                                            </p:txEl>
                                          </p:spTgt>
                                        </p:tgtEl>
                                        <p:attrNameLst>
                                          <p:attrName>style.visibility</p:attrName>
                                        </p:attrNameLst>
                                      </p:cBhvr>
                                      <p:to>
                                        <p:strVal val="visible"/>
                                      </p:to>
                                    </p:set>
                                    <p:animEffect transition="in" filter="fade">
                                      <p:cBhvr>
                                        <p:cTn id="59" dur="500"/>
                                        <p:tgtEl>
                                          <p:spTgt spid="4">
                                            <p:txEl>
                                              <p:pRg st="1" end="1"/>
                                            </p:txEl>
                                          </p:spTgt>
                                        </p:tgtEl>
                                      </p:cBhvr>
                                    </p:animEffect>
                                  </p:childTnLst>
                                </p:cTn>
                              </p:par>
                            </p:childTnLst>
                          </p:cTn>
                        </p:par>
                        <p:par>
                          <p:cTn id="60" fill="hold">
                            <p:stCondLst>
                              <p:cond delay="500"/>
                            </p:stCondLst>
                            <p:childTnLst>
                              <p:par>
                                <p:cTn id="61" presetID="10" presetClass="entr" presetSubtype="0" fill="hold" nodeType="after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6</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Tribulation</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F655DD8-A7F9-9217-E35F-3253085108AF}"/>
              </a:ext>
            </a:extLst>
          </p:cNvPr>
          <p:cNvSpPr txBox="1"/>
          <p:nvPr/>
        </p:nvSpPr>
        <p:spPr>
          <a:xfrm>
            <a:off x="1636839" y="645284"/>
            <a:ext cx="8836088" cy="5016758"/>
          </a:xfrm>
          <a:prstGeom prst="rect">
            <a:avLst/>
          </a:prstGeom>
          <a:noFill/>
        </p:spPr>
        <p:txBody>
          <a:bodyPr wrap="square" rtlCol="0">
            <a:spAutoFit/>
          </a:bodyPr>
          <a:lstStyle/>
          <a:p>
            <a:pPr algn="ctr"/>
            <a:r>
              <a:rPr lang="en-US" sz="3200" b="1" u="sng" dirty="0">
                <a:latin typeface="Arial" panose="020B0604020202020204" pitchFamily="34" charset="0"/>
                <a:cs typeface="Arial" panose="020B0604020202020204" pitchFamily="34" charset="0"/>
              </a:rPr>
              <a:t>Candidates for Revelation’s “Tribulation”</a:t>
            </a:r>
          </a:p>
          <a:p>
            <a:pPr marL="742950" indent="-742950">
              <a:buFont typeface="+mj-lt"/>
              <a:buAutoNum type="arabicPeriod"/>
            </a:pPr>
            <a:endParaRPr lang="en-US" sz="3200" b="1" dirty="0">
              <a:latin typeface="Arial" panose="020B0604020202020204" pitchFamily="34" charset="0"/>
              <a:cs typeface="Arial" panose="020B0604020202020204" pitchFamily="34" charset="0"/>
            </a:endParaRPr>
          </a:p>
          <a:p>
            <a:pPr marL="742950" indent="-742950">
              <a:buFont typeface="+mj-lt"/>
              <a:buAutoNum type="arabicPeriod"/>
            </a:pPr>
            <a:r>
              <a:rPr lang="en-US" sz="3200" b="1" dirty="0">
                <a:latin typeface="Arial" panose="020B0604020202020204" pitchFamily="34" charset="0"/>
                <a:cs typeface="Arial" panose="020B0604020202020204" pitchFamily="34" charset="0"/>
              </a:rPr>
              <a:t>Premillennialistic Tribulation</a:t>
            </a:r>
          </a:p>
          <a:p>
            <a:pPr marL="742950" indent="-742950">
              <a:buFont typeface="+mj-lt"/>
              <a:buAutoNum type="arabicPeriod"/>
            </a:pPr>
            <a:endParaRPr lang="en-US" sz="3200" b="1" dirty="0">
              <a:latin typeface="Arial" panose="020B0604020202020204" pitchFamily="34" charset="0"/>
              <a:cs typeface="Arial" panose="020B0604020202020204" pitchFamily="34" charset="0"/>
            </a:endParaRPr>
          </a:p>
          <a:p>
            <a:pPr marL="742950" indent="-742950">
              <a:buFont typeface="+mj-lt"/>
              <a:buAutoNum type="arabicPeriod"/>
            </a:pPr>
            <a:r>
              <a:rPr lang="en-US" sz="3200" b="1" dirty="0">
                <a:latin typeface="Arial" panose="020B0604020202020204" pitchFamily="34" charset="0"/>
                <a:cs typeface="Arial" panose="020B0604020202020204" pitchFamily="34" charset="0"/>
              </a:rPr>
              <a:t>Persecution of 1</a:t>
            </a:r>
            <a:r>
              <a:rPr lang="en-US" sz="3200" b="1" u="sng" baseline="30000" dirty="0">
                <a:latin typeface="Arial" panose="020B0604020202020204" pitchFamily="34" charset="0"/>
                <a:cs typeface="Arial" panose="020B0604020202020204" pitchFamily="34" charset="0"/>
              </a:rPr>
              <a:t>st</a:t>
            </a:r>
            <a:r>
              <a:rPr lang="en-US" sz="3200" b="1" dirty="0">
                <a:latin typeface="Arial" panose="020B0604020202020204" pitchFamily="34" charset="0"/>
                <a:cs typeface="Arial" panose="020B0604020202020204" pitchFamily="34" charset="0"/>
              </a:rPr>
              <a:t> century church</a:t>
            </a:r>
          </a:p>
          <a:p>
            <a:pPr marL="742950" indent="-742950">
              <a:buFont typeface="+mj-lt"/>
              <a:buAutoNum type="arabicPeriod"/>
            </a:pPr>
            <a:endParaRPr lang="en-US" sz="3200" b="1" dirty="0">
              <a:latin typeface="Arial" panose="020B0604020202020204" pitchFamily="34" charset="0"/>
              <a:cs typeface="Arial" panose="020B0604020202020204" pitchFamily="34" charset="0"/>
            </a:endParaRPr>
          </a:p>
          <a:p>
            <a:pPr marL="742950" indent="-742950">
              <a:buFont typeface="+mj-lt"/>
              <a:buAutoNum type="arabicPeriod"/>
            </a:pPr>
            <a:r>
              <a:rPr lang="en-US" sz="3200" b="1" dirty="0">
                <a:latin typeface="Arial" panose="020B0604020202020204" pitchFamily="34" charset="0"/>
                <a:cs typeface="Arial" panose="020B0604020202020204" pitchFamily="34" charset="0"/>
              </a:rPr>
              <a:t>Destruction of Jerusalem</a:t>
            </a:r>
          </a:p>
          <a:p>
            <a:pPr marL="742950" indent="-742950">
              <a:buFont typeface="+mj-lt"/>
              <a:buAutoNum type="arabicPeriod"/>
            </a:pPr>
            <a:endParaRPr lang="en-US" sz="3200" b="1" dirty="0">
              <a:latin typeface="Arial" panose="020B0604020202020204" pitchFamily="34" charset="0"/>
              <a:cs typeface="Arial" panose="020B0604020202020204" pitchFamily="34" charset="0"/>
            </a:endParaRPr>
          </a:p>
          <a:p>
            <a:pPr marL="742950" indent="-742950">
              <a:buFont typeface="+mj-lt"/>
              <a:buAutoNum type="arabicPeriod"/>
            </a:pPr>
            <a:r>
              <a:rPr lang="en-US" sz="3200" b="1" dirty="0">
                <a:solidFill>
                  <a:srgbClr val="C00000"/>
                </a:solidFill>
                <a:latin typeface="Arial" panose="020B0604020202020204" pitchFamily="34" charset="0"/>
                <a:cs typeface="Arial" panose="020B0604020202020204" pitchFamily="34" charset="0"/>
              </a:rPr>
              <a:t>Meaning cannot be determined because we cannot understand Revelation</a:t>
            </a:r>
          </a:p>
        </p:txBody>
      </p:sp>
    </p:spTree>
    <p:extLst>
      <p:ext uri="{BB962C8B-B14F-4D97-AF65-F5344CB8AC3E}">
        <p14:creationId xmlns:p14="http://schemas.microsoft.com/office/powerpoint/2010/main" val="3454244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7</a:t>
            </a:fld>
            <a:endParaRPr lang="en-US"/>
          </a:p>
        </p:txBody>
      </p:sp>
      <p:sp>
        <p:nvSpPr>
          <p:cNvPr id="3" name="Title 1">
            <a:extLst>
              <a:ext uri="{FF2B5EF4-FFF2-40B4-BE49-F238E27FC236}">
                <a16:creationId xmlns:a16="http://schemas.microsoft.com/office/drawing/2014/main" id="{5A9C51B7-5DD5-F200-2A7F-E536DEDCF28E}"/>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Tribulation</a:t>
            </a:r>
          </a:p>
          <a:p>
            <a:pPr algn="ctr"/>
            <a:endParaRPr lang="en-US" altLang="en-US" sz="3200" b="1" dirty="0">
              <a:solidFill>
                <a:schemeClr val="accent4">
                  <a:lumMod val="20000"/>
                  <a:lumOff val="80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CCE30F2-7E0C-2A78-9222-44A748ECD534}"/>
              </a:ext>
            </a:extLst>
          </p:cNvPr>
          <p:cNvSpPr txBox="1"/>
          <p:nvPr/>
        </p:nvSpPr>
        <p:spPr>
          <a:xfrm>
            <a:off x="1668177" y="643531"/>
            <a:ext cx="8773413" cy="5262979"/>
          </a:xfrm>
          <a:prstGeom prst="rect">
            <a:avLst/>
          </a:prstGeom>
          <a:noFill/>
        </p:spPr>
        <p:txBody>
          <a:bodyPr wrap="square" rtlCol="0">
            <a:spAutoFit/>
          </a:bodyPr>
          <a:lstStyle/>
          <a:p>
            <a:pPr algn="ctr"/>
            <a:r>
              <a:rPr lang="en-US" sz="2800" b="1" dirty="0">
                <a:solidFill>
                  <a:srgbClr val="C00000"/>
                </a:solidFill>
                <a:latin typeface="Arial" panose="020B0604020202020204" pitchFamily="34" charset="0"/>
                <a:cs typeface="Arial" panose="020B0604020202020204" pitchFamily="34" charset="0"/>
              </a:rPr>
              <a:t>“</a:t>
            </a:r>
            <a:r>
              <a:rPr lang="el-GR" sz="2800" b="1" dirty="0">
                <a:solidFill>
                  <a:srgbClr val="C00000"/>
                </a:solidFill>
                <a:latin typeface="Arial" panose="020B0604020202020204" pitchFamily="34" charset="0"/>
                <a:cs typeface="Arial" panose="020B0604020202020204" pitchFamily="34" charset="0"/>
              </a:rPr>
              <a:t>θλίψει</a:t>
            </a:r>
            <a:r>
              <a:rPr lang="en-US" sz="2800" b="1" dirty="0">
                <a:solidFill>
                  <a:srgbClr val="C00000"/>
                </a:solidFill>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(thlipsei) – Ref #2347 </a:t>
            </a:r>
            <a:r>
              <a:rPr lang="en-US" sz="2800" b="1" baseline="30000" dirty="0">
                <a:solidFill>
                  <a:srgbClr val="C00000"/>
                </a:solidFill>
                <a:latin typeface="Arial" panose="020B0604020202020204" pitchFamily="34" charset="0"/>
                <a:cs typeface="Arial" panose="020B0604020202020204" pitchFamily="34" charset="0"/>
              </a:rPr>
              <a:t>1</a:t>
            </a:r>
            <a:endParaRPr lang="en-US" sz="2800" b="1" dirty="0">
              <a:solidFill>
                <a:srgbClr val="C00000"/>
              </a:solidFill>
              <a:latin typeface="Arial" panose="020B0604020202020204" pitchFamily="34" charset="0"/>
              <a:cs typeface="Arial" panose="020B0604020202020204" pitchFamily="34" charset="0"/>
            </a:endParaRPr>
          </a:p>
          <a:p>
            <a:pPr algn="ctr"/>
            <a:r>
              <a:rPr lang="en-US" sz="2800" b="1" dirty="0">
                <a:latin typeface="Arial" panose="020B0604020202020204" pitchFamily="34" charset="0"/>
                <a:cs typeface="Arial" panose="020B0604020202020204" pitchFamily="34" charset="0"/>
              </a:rPr>
              <a:t>Form of word 45x in N.T.</a:t>
            </a:r>
          </a:p>
          <a:p>
            <a:endParaRPr lang="en-US" sz="2800" b="1" dirty="0">
              <a:latin typeface="Arial" panose="020B0604020202020204" pitchFamily="34" charset="0"/>
              <a:cs typeface="Arial" panose="020B0604020202020204" pitchFamily="34" charset="0"/>
            </a:endParaRPr>
          </a:p>
          <a:p>
            <a:endParaRPr lang="en-US" sz="2800" b="1" dirty="0">
              <a:latin typeface="Arial" panose="020B0604020202020204" pitchFamily="34" charset="0"/>
              <a:cs typeface="Arial" panose="020B0604020202020204" pitchFamily="34" charset="0"/>
            </a:endParaRPr>
          </a:p>
          <a:p>
            <a:endParaRPr lang="en-US" sz="2800" b="1" dirty="0">
              <a:latin typeface="Arial" panose="020B0604020202020204" pitchFamily="34" charset="0"/>
              <a:cs typeface="Arial" panose="020B0604020202020204" pitchFamily="34" charset="0"/>
            </a:endParaRPr>
          </a:p>
          <a:p>
            <a:endParaRPr lang="en-US" sz="2800" b="1" dirty="0">
              <a:latin typeface="Arial" panose="020B0604020202020204" pitchFamily="34" charset="0"/>
              <a:cs typeface="Arial" panose="020B0604020202020204" pitchFamily="34" charset="0"/>
            </a:endParaRPr>
          </a:p>
          <a:p>
            <a:pPr algn="ctr"/>
            <a:r>
              <a:rPr lang="en-US" sz="2800" b="1" u="sng" dirty="0">
                <a:solidFill>
                  <a:srgbClr val="C00000"/>
                </a:solidFill>
                <a:latin typeface="Arial" panose="020B0604020202020204" pitchFamily="34" charset="0"/>
                <a:cs typeface="Arial" panose="020B0604020202020204" pitchFamily="34" charset="0"/>
              </a:rPr>
              <a:t>Determining Revelation’s “Tribulation”</a:t>
            </a:r>
          </a:p>
          <a:p>
            <a:pPr marL="971550" lvl="1" indent="-514350">
              <a:buFont typeface="+mj-lt"/>
              <a:buAutoNum type="arabicPeriod"/>
            </a:pPr>
            <a:endParaRPr lang="en-US" sz="2800" b="1" dirty="0">
              <a:latin typeface="Arial" panose="020B0604020202020204" pitchFamily="34" charset="0"/>
              <a:cs typeface="Arial" panose="020B0604020202020204" pitchFamily="34" charset="0"/>
            </a:endParaRPr>
          </a:p>
          <a:p>
            <a:pPr marL="971550" lvl="1" indent="-514350">
              <a:buFont typeface="+mj-lt"/>
              <a:buAutoNum type="arabicPeriod"/>
            </a:pPr>
            <a:r>
              <a:rPr lang="en-US" sz="2800" b="1" dirty="0">
                <a:latin typeface="Arial" panose="020B0604020202020204" pitchFamily="34" charset="0"/>
                <a:cs typeface="Arial" panose="020B0604020202020204" pitchFamily="34" charset="0"/>
              </a:rPr>
              <a:t>No one verse defines Revelation’s tribulation</a:t>
            </a:r>
          </a:p>
          <a:p>
            <a:pPr marL="971550" lvl="1" indent="-514350">
              <a:buFont typeface="+mj-lt"/>
              <a:buAutoNum type="arabicPeriod"/>
            </a:pPr>
            <a:endParaRPr lang="en-US" sz="2800" b="1" dirty="0">
              <a:latin typeface="Arial" panose="020B0604020202020204" pitchFamily="34" charset="0"/>
              <a:cs typeface="Arial" panose="020B0604020202020204" pitchFamily="34" charset="0"/>
            </a:endParaRPr>
          </a:p>
          <a:p>
            <a:pPr marL="971550" lvl="1" indent="-514350">
              <a:buFont typeface="+mj-lt"/>
              <a:buAutoNum type="arabicPeriod"/>
            </a:pPr>
            <a:r>
              <a:rPr lang="en-US" sz="2800" b="1" dirty="0">
                <a:latin typeface="Arial" panose="020B0604020202020204" pitchFamily="34" charset="0"/>
                <a:cs typeface="Arial" panose="020B0604020202020204" pitchFamily="34" charset="0"/>
              </a:rPr>
              <a:t>Let Revelation define “Tribulation”</a:t>
            </a:r>
          </a:p>
          <a:p>
            <a:pPr marL="1371600" lvl="2" indent="-457200">
              <a:buFont typeface="Wingdings" panose="05000000000000000000" pitchFamily="2" charset="2"/>
              <a:buChar char="Ø"/>
            </a:pPr>
            <a:r>
              <a:rPr lang="en-US" sz="2800" b="1" dirty="0">
                <a:latin typeface="Arial" panose="020B0604020202020204" pitchFamily="34" charset="0"/>
                <a:cs typeface="Arial" panose="020B0604020202020204" pitchFamily="34" charset="0"/>
              </a:rPr>
              <a:t>Not N.T.   (Matthew - Jude)</a:t>
            </a:r>
          </a:p>
        </p:txBody>
      </p:sp>
      <p:sp>
        <p:nvSpPr>
          <p:cNvPr id="5" name="TextBox 4">
            <a:extLst>
              <a:ext uri="{FF2B5EF4-FFF2-40B4-BE49-F238E27FC236}">
                <a16:creationId xmlns:a16="http://schemas.microsoft.com/office/drawing/2014/main" id="{8569EFC8-5986-54EC-EFFC-A5B7C62245A2}"/>
              </a:ext>
            </a:extLst>
          </p:cNvPr>
          <p:cNvSpPr txBox="1"/>
          <p:nvPr/>
        </p:nvSpPr>
        <p:spPr>
          <a:xfrm>
            <a:off x="0" y="6429468"/>
            <a:ext cx="12168333" cy="400110"/>
          </a:xfrm>
          <a:prstGeom prst="rect">
            <a:avLst/>
          </a:prstGeom>
          <a:noFill/>
        </p:spPr>
        <p:txBody>
          <a:bodyPr wrap="square">
            <a:spAutoFit/>
          </a:bodyPr>
          <a:lstStyle/>
          <a:p>
            <a:pPr>
              <a:buClr>
                <a:schemeClr val="tx1"/>
              </a:buClr>
            </a:pPr>
            <a:r>
              <a:rPr lang="en-US" altLang="en-US" sz="2800" b="1" baseline="30000" dirty="0">
                <a:solidFill>
                  <a:srgbClr val="C00000"/>
                </a:solidFill>
                <a:latin typeface="Arial" panose="020B0604020202020204" pitchFamily="34" charset="0"/>
                <a:cs typeface="Arial" panose="020B0604020202020204" pitchFamily="34" charset="0"/>
              </a:rPr>
              <a:t>1</a:t>
            </a:r>
            <a:r>
              <a:rPr lang="en-US" altLang="en-US" sz="2000" b="1" dirty="0">
                <a:solidFill>
                  <a:srgbClr val="C00000"/>
                </a:solidFill>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biblehub.com</a:t>
            </a:r>
            <a:endParaRPr lang="en-US" sz="3200" b="1"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07EF40F9-3F64-2A44-DD38-85C3F8633B3E}"/>
              </a:ext>
            </a:extLst>
          </p:cNvPr>
          <p:cNvSpPr>
            <a:spLocks noChangeArrowheads="1"/>
          </p:cNvSpPr>
          <p:nvPr/>
        </p:nvSpPr>
        <p:spPr bwMode="auto">
          <a:xfrm>
            <a:off x="-30480" y="6383021"/>
            <a:ext cx="12252960" cy="45719"/>
          </a:xfrm>
          <a:prstGeom prst="rect">
            <a:avLst/>
          </a:prstGeom>
          <a:solidFill>
            <a:srgbClr val="A40000"/>
          </a:solidFill>
          <a:ln w="9525" algn="ctr">
            <a:solidFill>
              <a:schemeClr val="tx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altLang="en-U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3639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8" end="8"/>
                                            </p:txEl>
                                          </p:spTgt>
                                        </p:tgtEl>
                                        <p:attrNameLst>
                                          <p:attrName>style.visibility</p:attrName>
                                        </p:attrNameLst>
                                      </p:cBhvr>
                                      <p:to>
                                        <p:strVal val="visible"/>
                                      </p:to>
                                    </p:set>
                                    <p:animEffect transition="in" filter="fade">
                                      <p:cBhvr>
                                        <p:cTn id="7" dur="500"/>
                                        <p:tgtEl>
                                          <p:spTgt spid="4">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0" end="10"/>
                                            </p:txEl>
                                          </p:spTgt>
                                        </p:tgtEl>
                                        <p:attrNameLst>
                                          <p:attrName>style.visibility</p:attrName>
                                        </p:attrNameLst>
                                      </p:cBhvr>
                                      <p:to>
                                        <p:strVal val="visible"/>
                                      </p:to>
                                    </p:set>
                                    <p:animEffect transition="in" filter="fade">
                                      <p:cBhvr>
                                        <p:cTn id="12" dur="500"/>
                                        <p:tgtEl>
                                          <p:spTgt spid="4">
                                            <p:txEl>
                                              <p:pRg st="10" end="1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11" end="11"/>
                                            </p:txEl>
                                          </p:spTgt>
                                        </p:tgtEl>
                                        <p:attrNameLst>
                                          <p:attrName>style.visibility</p:attrName>
                                        </p:attrNameLst>
                                      </p:cBhvr>
                                      <p:to>
                                        <p:strVal val="visible"/>
                                      </p:to>
                                    </p:set>
                                    <p:animEffect transition="in" filter="fade">
                                      <p:cBhvr>
                                        <p:cTn id="15"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0" y="-11631"/>
            <a:ext cx="12191999" cy="6869635"/>
          </a:xfrm>
          <a:prstGeom prst="rect">
            <a:avLst/>
          </a:prstGeom>
          <a:solidFill>
            <a:schemeClr val="tx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grpSp>
        <p:nvGrpSpPr>
          <p:cNvPr id="5" name="Group 4">
            <a:extLst>
              <a:ext uri="{FF2B5EF4-FFF2-40B4-BE49-F238E27FC236}">
                <a16:creationId xmlns:a16="http://schemas.microsoft.com/office/drawing/2014/main" id="{800A7C79-432D-55F2-D124-41513CC21B1D}"/>
              </a:ext>
            </a:extLst>
          </p:cNvPr>
          <p:cNvGrpSpPr/>
          <p:nvPr/>
        </p:nvGrpSpPr>
        <p:grpSpPr>
          <a:xfrm>
            <a:off x="-9843" y="-2015"/>
            <a:ext cx="12204192" cy="554512"/>
            <a:chOff x="-8349" y="950081"/>
            <a:chExt cx="9147932" cy="554512"/>
          </a:xfrm>
        </p:grpSpPr>
        <p:sp>
          <p:nvSpPr>
            <p:cNvPr id="6" name="Oval 5">
              <a:extLst>
                <a:ext uri="{FF2B5EF4-FFF2-40B4-BE49-F238E27FC236}">
                  <a16:creationId xmlns:a16="http://schemas.microsoft.com/office/drawing/2014/main" id="{359164FA-DFB7-5790-1489-3607362D490A}"/>
                </a:ext>
              </a:extLst>
            </p:cNvPr>
            <p:cNvSpPr/>
            <p:nvPr/>
          </p:nvSpPr>
          <p:spPr>
            <a:xfrm>
              <a:off x="4351" y="1295966"/>
              <a:ext cx="9107424" cy="20862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B3554D06-AB7B-EAEE-CDF1-C760158F0BE6}"/>
                </a:ext>
              </a:extLst>
            </p:cNvPr>
            <p:cNvGrpSpPr/>
            <p:nvPr/>
          </p:nvGrpSpPr>
          <p:grpSpPr>
            <a:xfrm>
              <a:off x="-8349" y="950081"/>
              <a:ext cx="9147932" cy="466344"/>
              <a:chOff x="-8349" y="950081"/>
              <a:chExt cx="9147932" cy="466344"/>
            </a:xfrm>
          </p:grpSpPr>
          <p:pic>
            <p:nvPicPr>
              <p:cNvPr id="8" name="Picture 7">
                <a:extLst>
                  <a:ext uri="{FF2B5EF4-FFF2-40B4-BE49-F238E27FC236}">
                    <a16:creationId xmlns:a16="http://schemas.microsoft.com/office/drawing/2014/main" id="{9F1E9BDC-2DD1-017A-BFCD-62C6597FC3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a:off x="-8349" y="950081"/>
                <a:ext cx="9144000" cy="466344"/>
              </a:xfrm>
              <a:prstGeom prst="rect">
                <a:avLst/>
              </a:prstGeom>
            </p:spPr>
          </p:pic>
          <p:pic>
            <p:nvPicPr>
              <p:cNvPr id="9" name="Picture 8">
                <a:extLst>
                  <a:ext uri="{FF2B5EF4-FFF2-40B4-BE49-F238E27FC236}">
                    <a16:creationId xmlns:a16="http://schemas.microsoft.com/office/drawing/2014/main" id="{A7FE6FBE-F827-5E02-A867-1A8AC0604F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 r="-99635"/>
              <a:stretch/>
            </p:blipFill>
            <p:spPr>
              <a:xfrm flipH="1">
                <a:off x="-4417" y="950081"/>
                <a:ext cx="9144000" cy="466344"/>
              </a:xfrm>
              <a:prstGeom prst="rect">
                <a:avLst/>
              </a:prstGeom>
            </p:spPr>
          </p:pic>
        </p:grpSp>
      </p:grpSp>
      <p:sp>
        <p:nvSpPr>
          <p:cNvPr id="2" name="Slide Number Placeholder 1">
            <a:extLst>
              <a:ext uri="{FF2B5EF4-FFF2-40B4-BE49-F238E27FC236}">
                <a16:creationId xmlns:a16="http://schemas.microsoft.com/office/drawing/2014/main" id="{793181CE-6E07-4306-BC7C-840A3BE4E55F}"/>
              </a:ext>
            </a:extLst>
          </p:cNvPr>
          <p:cNvSpPr>
            <a:spLocks noGrp="1"/>
          </p:cNvSpPr>
          <p:nvPr>
            <p:ph type="sldNum" sz="quarter" idx="10"/>
          </p:nvPr>
        </p:nvSpPr>
        <p:spPr/>
        <p:txBody>
          <a:bodyPr/>
          <a:lstStyle/>
          <a:p>
            <a:fld id="{074AB93A-AEF6-4B2B-8015-AB1375F19FCF}" type="slidenum">
              <a:rPr lang="en-US" smtClean="0"/>
              <a:pPr/>
              <a:t>8</a:t>
            </a:fld>
            <a:endParaRPr lang="en-US"/>
          </a:p>
        </p:txBody>
      </p:sp>
      <p:sp>
        <p:nvSpPr>
          <p:cNvPr id="10" name="Title 1">
            <a:extLst>
              <a:ext uri="{FF2B5EF4-FFF2-40B4-BE49-F238E27FC236}">
                <a16:creationId xmlns:a16="http://schemas.microsoft.com/office/drawing/2014/main" id="{AF7D34BE-02D7-6C5C-8A0F-5CAFC9F83440}"/>
              </a:ext>
            </a:extLst>
          </p:cNvPr>
          <p:cNvSpPr txBox="1">
            <a:spLocks/>
          </p:cNvSpPr>
          <p:nvPr/>
        </p:nvSpPr>
        <p:spPr>
          <a:xfrm>
            <a:off x="-44590" y="0"/>
            <a:ext cx="12198946"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dirty="0">
                <a:solidFill>
                  <a:schemeClr val="accent4">
                    <a:lumMod val="20000"/>
                    <a:lumOff val="80000"/>
                  </a:schemeClr>
                </a:solidFill>
                <a:latin typeface="Arial" panose="020B0604020202020204" pitchFamily="34" charset="0"/>
                <a:cs typeface="Arial" panose="020B0604020202020204" pitchFamily="34" charset="0"/>
              </a:rPr>
              <a:t>Revelation:  Response to Tribulation</a:t>
            </a:r>
          </a:p>
        </p:txBody>
      </p:sp>
      <p:sp>
        <p:nvSpPr>
          <p:cNvPr id="12" name="Title 1">
            <a:extLst>
              <a:ext uri="{FF2B5EF4-FFF2-40B4-BE49-F238E27FC236}">
                <a16:creationId xmlns:a16="http://schemas.microsoft.com/office/drawing/2014/main" id="{8B8536A5-3CAE-9187-DD37-984BC7D81847}"/>
              </a:ext>
            </a:extLst>
          </p:cNvPr>
          <p:cNvSpPr txBox="1">
            <a:spLocks/>
          </p:cNvSpPr>
          <p:nvPr/>
        </p:nvSpPr>
        <p:spPr>
          <a:xfrm>
            <a:off x="1441740" y="774058"/>
            <a:ext cx="9125629" cy="531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3200" b="1" u="sng" dirty="0">
                <a:solidFill>
                  <a:schemeClr val="bg1">
                    <a:lumMod val="95000"/>
                  </a:schemeClr>
                </a:solidFill>
                <a:latin typeface="Arial" panose="020B0604020202020204" pitchFamily="34" charset="0"/>
                <a:cs typeface="Arial" panose="020B0604020202020204" pitchFamily="34" charset="0"/>
              </a:rPr>
              <a:t>Per Chapter</a:t>
            </a:r>
          </a:p>
        </p:txBody>
      </p:sp>
      <p:sp>
        <p:nvSpPr>
          <p:cNvPr id="13" name="Rectangle 12">
            <a:extLst>
              <a:ext uri="{FF2B5EF4-FFF2-40B4-BE49-F238E27FC236}">
                <a16:creationId xmlns:a16="http://schemas.microsoft.com/office/drawing/2014/main" id="{0287640D-52E2-66B5-4152-3339CDFBD1E2}"/>
              </a:ext>
            </a:extLst>
          </p:cNvPr>
          <p:cNvSpPr/>
          <p:nvPr/>
        </p:nvSpPr>
        <p:spPr>
          <a:xfrm>
            <a:off x="1345720" y="3778370"/>
            <a:ext cx="4843643" cy="2657003"/>
          </a:xfrm>
          <a:prstGeom prst="rect">
            <a:avLst/>
          </a:prstGeom>
          <a:no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F411B2B-DFF7-F1B4-0E9F-812E7D991C0C}"/>
              </a:ext>
            </a:extLst>
          </p:cNvPr>
          <p:cNvSpPr txBox="1"/>
          <p:nvPr/>
        </p:nvSpPr>
        <p:spPr>
          <a:xfrm>
            <a:off x="1445397" y="1603281"/>
            <a:ext cx="4843643" cy="4832092"/>
          </a:xfrm>
          <a:prstGeom prst="rect">
            <a:avLst/>
          </a:prstGeom>
          <a:noFill/>
        </p:spPr>
        <p:txBody>
          <a:bodyPr wrap="square" rtlCol="0">
            <a:spAutoFit/>
          </a:bodyPr>
          <a:lstStyle/>
          <a:p>
            <a:r>
              <a:rPr lang="en-US" sz="2800" b="1" dirty="0">
                <a:solidFill>
                  <a:schemeClr val="bg1"/>
                </a:solidFill>
                <a:latin typeface="Arial" panose="020B0604020202020204" pitchFamily="34" charset="0"/>
                <a:cs typeface="Arial" panose="020B0604020202020204" pitchFamily="34" charset="0"/>
              </a:rPr>
              <a:t>  1:  </a:t>
            </a:r>
            <a:r>
              <a:rPr lang="en-US" sz="2800" b="1" dirty="0">
                <a:solidFill>
                  <a:srgbClr val="FFFF00"/>
                </a:solidFill>
                <a:latin typeface="Arial" panose="020B0604020202020204" pitchFamily="34" charset="0"/>
                <a:cs typeface="Arial" panose="020B0604020202020204" pitchFamily="34" charset="0"/>
              </a:rPr>
              <a:t>Characteristics</a:t>
            </a:r>
          </a:p>
          <a:p>
            <a:r>
              <a:rPr lang="en-US" sz="2800" b="1" dirty="0">
                <a:solidFill>
                  <a:schemeClr val="bg1"/>
                </a:solidFill>
                <a:latin typeface="Arial" panose="020B0604020202020204" pitchFamily="34" charset="0"/>
                <a:cs typeface="Arial" panose="020B0604020202020204" pitchFamily="34" charset="0"/>
              </a:rPr>
              <a:t>  2:  7 Churches Involved</a:t>
            </a:r>
          </a:p>
          <a:p>
            <a:r>
              <a:rPr lang="en-US" sz="2800" b="1" dirty="0">
                <a:solidFill>
                  <a:schemeClr val="bg1"/>
                </a:solidFill>
                <a:latin typeface="Arial" panose="020B0604020202020204" pitchFamily="34" charset="0"/>
                <a:cs typeface="Arial" panose="020B0604020202020204" pitchFamily="34" charset="0"/>
              </a:rPr>
              <a:t>  3:  n / a</a:t>
            </a:r>
          </a:p>
          <a:p>
            <a:r>
              <a:rPr lang="en-US" sz="2800" b="1" dirty="0">
                <a:solidFill>
                  <a:schemeClr val="bg1"/>
                </a:solidFill>
                <a:latin typeface="Arial" panose="020B0604020202020204" pitchFamily="34" charset="0"/>
                <a:cs typeface="Arial" panose="020B0604020202020204" pitchFamily="34" charset="0"/>
              </a:rPr>
              <a:t>  4:  n / a</a:t>
            </a:r>
          </a:p>
          <a:p>
            <a:r>
              <a:rPr lang="en-US" sz="2800" b="1" dirty="0">
                <a:solidFill>
                  <a:schemeClr val="bg1"/>
                </a:solidFill>
                <a:latin typeface="Arial" panose="020B0604020202020204" pitchFamily="34" charset="0"/>
                <a:cs typeface="Arial" panose="020B0604020202020204" pitchFamily="34" charset="0"/>
              </a:rPr>
              <a:t>  5:  n / a</a:t>
            </a:r>
          </a:p>
          <a:p>
            <a:r>
              <a:rPr lang="en-US" sz="2800" b="1" dirty="0">
                <a:solidFill>
                  <a:schemeClr val="bg1"/>
                </a:solidFill>
                <a:latin typeface="Arial" panose="020B0604020202020204" pitchFamily="34" charset="0"/>
                <a:cs typeface="Arial" panose="020B0604020202020204" pitchFamily="34" charset="0"/>
              </a:rPr>
              <a:t>  6:  </a:t>
            </a:r>
            <a:r>
              <a:rPr lang="en-US" sz="2800" b="1" dirty="0">
                <a:solidFill>
                  <a:srgbClr val="FFFF00"/>
                </a:solidFill>
                <a:latin typeface="Arial" panose="020B0604020202020204" pitchFamily="34" charset="0"/>
                <a:cs typeface="Arial" panose="020B0604020202020204" pitchFamily="34" charset="0"/>
              </a:rPr>
              <a:t>Characteristics</a:t>
            </a:r>
          </a:p>
          <a:p>
            <a:r>
              <a:rPr lang="en-US" sz="2800" b="1" dirty="0">
                <a:solidFill>
                  <a:schemeClr val="bg1"/>
                </a:solidFill>
                <a:latin typeface="Arial" panose="020B0604020202020204" pitchFamily="34" charset="0"/>
                <a:cs typeface="Arial" panose="020B0604020202020204" pitchFamily="34" charset="0"/>
              </a:rPr>
              <a:t>  7:  </a:t>
            </a:r>
            <a:r>
              <a:rPr lang="en-US" sz="2800" b="1" dirty="0">
                <a:solidFill>
                  <a:srgbClr val="FFFF00"/>
                </a:solidFill>
                <a:latin typeface="Arial" panose="020B0604020202020204" pitchFamily="34" charset="0"/>
                <a:cs typeface="Arial" panose="020B0604020202020204" pitchFamily="34" charset="0"/>
              </a:rPr>
              <a:t>Characteristics</a:t>
            </a:r>
          </a:p>
          <a:p>
            <a:r>
              <a:rPr lang="en-US" sz="2800" b="1" dirty="0">
                <a:solidFill>
                  <a:schemeClr val="bg1"/>
                </a:solidFill>
                <a:latin typeface="Arial" panose="020B0604020202020204" pitchFamily="34" charset="0"/>
                <a:cs typeface="Arial" panose="020B0604020202020204" pitchFamily="34" charset="0"/>
              </a:rPr>
              <a:t>  8:  </a:t>
            </a:r>
            <a:r>
              <a:rPr lang="en-US" sz="2800" b="1" dirty="0">
                <a:solidFill>
                  <a:srgbClr val="FF0000"/>
                </a:solidFill>
                <a:latin typeface="Arial" panose="020B0604020202020204" pitchFamily="34" charset="0"/>
                <a:cs typeface="Arial" panose="020B0604020202020204" pitchFamily="34" charset="0"/>
              </a:rPr>
              <a:t>Villain Won’t Repent</a:t>
            </a:r>
          </a:p>
          <a:p>
            <a:r>
              <a:rPr lang="en-US" sz="2800" b="1" dirty="0">
                <a:solidFill>
                  <a:schemeClr val="bg1"/>
                </a:solidFill>
                <a:latin typeface="Arial" panose="020B0604020202020204" pitchFamily="34" charset="0"/>
                <a:cs typeface="Arial" panose="020B0604020202020204" pitchFamily="34" charset="0"/>
              </a:rPr>
              <a:t>  9:  </a:t>
            </a:r>
            <a:r>
              <a:rPr lang="en-US" sz="2800" b="1" dirty="0">
                <a:solidFill>
                  <a:srgbClr val="FF0000"/>
                </a:solidFill>
                <a:latin typeface="Arial" panose="020B0604020202020204" pitchFamily="34" charset="0"/>
                <a:cs typeface="Arial" panose="020B0604020202020204" pitchFamily="34" charset="0"/>
              </a:rPr>
              <a:t>Villain Won’t Repent</a:t>
            </a:r>
          </a:p>
          <a:p>
            <a:r>
              <a:rPr lang="en-US" sz="2800" b="1" dirty="0">
                <a:solidFill>
                  <a:schemeClr val="bg1"/>
                </a:solidFill>
                <a:latin typeface="Arial" panose="020B0604020202020204" pitchFamily="34" charset="0"/>
                <a:cs typeface="Arial" panose="020B0604020202020204" pitchFamily="34" charset="0"/>
              </a:rPr>
              <a:t>10:  </a:t>
            </a:r>
            <a:r>
              <a:rPr lang="en-US" sz="2800" b="1" dirty="0">
                <a:solidFill>
                  <a:srgbClr val="92D050"/>
                </a:solidFill>
                <a:latin typeface="Arial" panose="020B0604020202020204" pitchFamily="34" charset="0"/>
                <a:cs typeface="Arial" panose="020B0604020202020204" pitchFamily="34" charset="0"/>
              </a:rPr>
              <a:t>God Has Had Enough</a:t>
            </a:r>
          </a:p>
          <a:p>
            <a:r>
              <a:rPr lang="en-US" sz="2800" b="1" dirty="0">
                <a:solidFill>
                  <a:schemeClr val="bg1"/>
                </a:solidFill>
                <a:latin typeface="Arial" panose="020B0604020202020204" pitchFamily="34" charset="0"/>
                <a:cs typeface="Arial" panose="020B0604020202020204" pitchFamily="34" charset="0"/>
              </a:rPr>
              <a:t>11:  </a:t>
            </a:r>
            <a:r>
              <a:rPr lang="en-US" sz="2800" b="1" dirty="0">
                <a:solidFill>
                  <a:srgbClr val="00B0F0"/>
                </a:solidFill>
                <a:latin typeface="Arial" panose="020B0604020202020204" pitchFamily="34" charset="0"/>
                <a:cs typeface="Arial" panose="020B0604020202020204" pitchFamily="34" charset="0"/>
              </a:rPr>
              <a:t>History of Tribulation</a:t>
            </a:r>
          </a:p>
        </p:txBody>
      </p:sp>
      <p:sp>
        <p:nvSpPr>
          <p:cNvPr id="11" name="TextBox 10">
            <a:extLst>
              <a:ext uri="{FF2B5EF4-FFF2-40B4-BE49-F238E27FC236}">
                <a16:creationId xmlns:a16="http://schemas.microsoft.com/office/drawing/2014/main" id="{042AEDB8-4AA7-0222-9747-EA8AB8184941}"/>
              </a:ext>
            </a:extLst>
          </p:cNvPr>
          <p:cNvSpPr txBox="1"/>
          <p:nvPr/>
        </p:nvSpPr>
        <p:spPr>
          <a:xfrm>
            <a:off x="6644042" y="1603281"/>
            <a:ext cx="4513584" cy="4832092"/>
          </a:xfrm>
          <a:prstGeom prst="rect">
            <a:avLst/>
          </a:prstGeom>
          <a:noFill/>
        </p:spPr>
        <p:txBody>
          <a:bodyPr wrap="square" rtlCol="0">
            <a:spAutoFit/>
          </a:bodyPr>
          <a:lstStyle/>
          <a:p>
            <a:r>
              <a:rPr lang="en-US" sz="2800" b="1" dirty="0">
                <a:solidFill>
                  <a:schemeClr val="bg1"/>
                </a:solidFill>
                <a:latin typeface="Arial" panose="020B0604020202020204" pitchFamily="34" charset="0"/>
                <a:cs typeface="Arial" panose="020B0604020202020204" pitchFamily="34" charset="0"/>
              </a:rPr>
              <a:t>12:  </a:t>
            </a:r>
            <a:r>
              <a:rPr lang="en-US" sz="2800" b="1" dirty="0">
                <a:solidFill>
                  <a:srgbClr val="00B0F0"/>
                </a:solidFill>
                <a:latin typeface="Arial" panose="020B0604020202020204" pitchFamily="34" charset="0"/>
                <a:cs typeface="Arial" panose="020B0604020202020204" pitchFamily="34" charset="0"/>
              </a:rPr>
              <a:t>History of Tribulation</a:t>
            </a:r>
          </a:p>
          <a:p>
            <a:r>
              <a:rPr lang="en-US" sz="2800" b="1" dirty="0">
                <a:solidFill>
                  <a:schemeClr val="bg1"/>
                </a:solidFill>
                <a:latin typeface="Arial" panose="020B0604020202020204" pitchFamily="34" charset="0"/>
                <a:cs typeface="Arial" panose="020B0604020202020204" pitchFamily="34" charset="0"/>
              </a:rPr>
              <a:t>13:  </a:t>
            </a:r>
            <a:r>
              <a:rPr lang="en-US" sz="2800" b="1" dirty="0">
                <a:solidFill>
                  <a:srgbClr val="00B0F0"/>
                </a:solidFill>
                <a:latin typeface="Arial" panose="020B0604020202020204" pitchFamily="34" charset="0"/>
                <a:cs typeface="Arial" panose="020B0604020202020204" pitchFamily="34" charset="0"/>
              </a:rPr>
              <a:t>History of Tribulation</a:t>
            </a:r>
          </a:p>
          <a:p>
            <a:r>
              <a:rPr lang="en-US" sz="2800" b="1" dirty="0">
                <a:solidFill>
                  <a:schemeClr val="bg1"/>
                </a:solidFill>
                <a:latin typeface="Arial" panose="020B0604020202020204" pitchFamily="34" charset="0"/>
                <a:cs typeface="Arial" panose="020B0604020202020204" pitchFamily="34" charset="0"/>
              </a:rPr>
              <a:t>14:  </a:t>
            </a:r>
            <a:r>
              <a:rPr lang="en-US" sz="2800" b="1" dirty="0">
                <a:solidFill>
                  <a:srgbClr val="92D050"/>
                </a:solidFill>
                <a:latin typeface="Arial" panose="020B0604020202020204" pitchFamily="34" charset="0"/>
                <a:cs typeface="Arial" panose="020B0604020202020204" pitchFamily="34" charset="0"/>
              </a:rPr>
              <a:t>Heaven Rejoices</a:t>
            </a:r>
          </a:p>
          <a:p>
            <a:r>
              <a:rPr lang="en-US" sz="2800" b="1" dirty="0">
                <a:solidFill>
                  <a:schemeClr val="bg1"/>
                </a:solidFill>
                <a:latin typeface="Arial" panose="020B0604020202020204" pitchFamily="34" charset="0"/>
                <a:cs typeface="Arial" panose="020B0604020202020204" pitchFamily="34" charset="0"/>
              </a:rPr>
              <a:t>15:  </a:t>
            </a:r>
            <a:r>
              <a:rPr lang="en-US" sz="2800" b="1" dirty="0">
                <a:solidFill>
                  <a:srgbClr val="92D050"/>
                </a:solidFill>
                <a:latin typeface="Arial" panose="020B0604020202020204" pitchFamily="34" charset="0"/>
                <a:cs typeface="Arial" panose="020B0604020202020204" pitchFamily="34" charset="0"/>
              </a:rPr>
              <a:t>Heaven Rejoices</a:t>
            </a:r>
          </a:p>
          <a:p>
            <a:r>
              <a:rPr lang="en-US" sz="2800" b="1" dirty="0">
                <a:solidFill>
                  <a:schemeClr val="bg1"/>
                </a:solidFill>
                <a:latin typeface="Arial" panose="020B0604020202020204" pitchFamily="34" charset="0"/>
                <a:cs typeface="Arial" panose="020B0604020202020204" pitchFamily="34" charset="0"/>
              </a:rPr>
              <a:t>16:  </a:t>
            </a:r>
            <a:r>
              <a:rPr lang="en-US" sz="2800" b="1" dirty="0">
                <a:solidFill>
                  <a:srgbClr val="FF0000"/>
                </a:solidFill>
                <a:latin typeface="Arial" panose="020B0604020202020204" pitchFamily="34" charset="0"/>
                <a:cs typeface="Arial" panose="020B0604020202020204" pitchFamily="34" charset="0"/>
              </a:rPr>
              <a:t>Judgment of Villain</a:t>
            </a:r>
          </a:p>
          <a:p>
            <a:r>
              <a:rPr lang="en-US" sz="2800" b="1" dirty="0">
                <a:solidFill>
                  <a:schemeClr val="bg1"/>
                </a:solidFill>
                <a:latin typeface="Arial" panose="020B0604020202020204" pitchFamily="34" charset="0"/>
                <a:cs typeface="Arial" panose="020B0604020202020204" pitchFamily="34" charset="0"/>
              </a:rPr>
              <a:t>17:  </a:t>
            </a:r>
            <a:r>
              <a:rPr lang="en-US" sz="2800" b="1" dirty="0">
                <a:solidFill>
                  <a:schemeClr val="accent2">
                    <a:lumMod val="60000"/>
                    <a:lumOff val="40000"/>
                  </a:schemeClr>
                </a:solidFill>
                <a:latin typeface="Arial" panose="020B0604020202020204" pitchFamily="34" charset="0"/>
                <a:cs typeface="Arial" panose="020B0604020202020204" pitchFamily="34" charset="0"/>
              </a:rPr>
              <a:t>Villain Identified</a:t>
            </a:r>
          </a:p>
          <a:p>
            <a:r>
              <a:rPr lang="en-US" sz="2800" b="1" dirty="0">
                <a:solidFill>
                  <a:schemeClr val="bg1"/>
                </a:solidFill>
                <a:latin typeface="Arial" panose="020B0604020202020204" pitchFamily="34" charset="0"/>
                <a:cs typeface="Arial" panose="020B0604020202020204" pitchFamily="34" charset="0"/>
              </a:rPr>
              <a:t>18:  </a:t>
            </a:r>
            <a:r>
              <a:rPr lang="en-US" sz="2800" b="1" dirty="0">
                <a:solidFill>
                  <a:schemeClr val="accent2">
                    <a:lumMod val="60000"/>
                    <a:lumOff val="40000"/>
                  </a:schemeClr>
                </a:solidFill>
                <a:latin typeface="Arial" panose="020B0604020202020204" pitchFamily="34" charset="0"/>
                <a:cs typeface="Arial" panose="020B0604020202020204" pitchFamily="34" charset="0"/>
              </a:rPr>
              <a:t>Accomplices Listed</a:t>
            </a:r>
          </a:p>
          <a:p>
            <a:r>
              <a:rPr lang="en-US" sz="2800" b="1" dirty="0">
                <a:solidFill>
                  <a:schemeClr val="bg1"/>
                </a:solidFill>
                <a:latin typeface="Arial" panose="020B0604020202020204" pitchFamily="34" charset="0"/>
                <a:cs typeface="Arial" panose="020B0604020202020204" pitchFamily="34" charset="0"/>
              </a:rPr>
              <a:t>19:  </a:t>
            </a:r>
            <a:r>
              <a:rPr lang="en-US" sz="2800" b="1" dirty="0">
                <a:solidFill>
                  <a:schemeClr val="accent2">
                    <a:lumMod val="60000"/>
                    <a:lumOff val="40000"/>
                  </a:schemeClr>
                </a:solidFill>
                <a:latin typeface="Arial" panose="020B0604020202020204" pitchFamily="34" charset="0"/>
                <a:cs typeface="Arial" panose="020B0604020202020204" pitchFamily="34" charset="0"/>
              </a:rPr>
              <a:t>Saints’ Victory</a:t>
            </a:r>
          </a:p>
          <a:p>
            <a:r>
              <a:rPr lang="en-US" sz="2800" b="1" dirty="0">
                <a:solidFill>
                  <a:schemeClr val="bg1"/>
                </a:solidFill>
                <a:latin typeface="Arial" panose="020B0604020202020204" pitchFamily="34" charset="0"/>
                <a:cs typeface="Arial" panose="020B0604020202020204" pitchFamily="34" charset="0"/>
              </a:rPr>
              <a:t>20:  </a:t>
            </a:r>
            <a:r>
              <a:rPr lang="en-US" sz="2800" b="1" dirty="0">
                <a:solidFill>
                  <a:srgbClr val="FFFF00"/>
                </a:solidFill>
                <a:latin typeface="Arial" panose="020B0604020202020204" pitchFamily="34" charset="0"/>
                <a:cs typeface="Arial" panose="020B0604020202020204" pitchFamily="34" charset="0"/>
              </a:rPr>
              <a:t>Characteristics</a:t>
            </a:r>
          </a:p>
          <a:p>
            <a:r>
              <a:rPr lang="en-US" sz="2800" b="1" dirty="0">
                <a:solidFill>
                  <a:schemeClr val="bg1"/>
                </a:solidFill>
                <a:latin typeface="Arial" panose="020B0604020202020204" pitchFamily="34" charset="0"/>
                <a:cs typeface="Arial" panose="020B0604020202020204" pitchFamily="34" charset="0"/>
              </a:rPr>
              <a:t>21:  Rewards of Faithful</a:t>
            </a:r>
          </a:p>
          <a:p>
            <a:r>
              <a:rPr lang="en-US" sz="2800" b="1" dirty="0">
                <a:solidFill>
                  <a:schemeClr val="bg1"/>
                </a:solidFill>
                <a:latin typeface="Arial" panose="020B0604020202020204" pitchFamily="34" charset="0"/>
                <a:cs typeface="Arial" panose="020B0604020202020204" pitchFamily="34" charset="0"/>
              </a:rPr>
              <a:t>22:  Rewards of Faithful</a:t>
            </a:r>
          </a:p>
        </p:txBody>
      </p:sp>
      <p:sp>
        <p:nvSpPr>
          <p:cNvPr id="14" name="Rectangle 13">
            <a:extLst>
              <a:ext uri="{FF2B5EF4-FFF2-40B4-BE49-F238E27FC236}">
                <a16:creationId xmlns:a16="http://schemas.microsoft.com/office/drawing/2014/main" id="{42F694A8-A560-0B58-E39C-365BFF6582BE}"/>
              </a:ext>
            </a:extLst>
          </p:cNvPr>
          <p:cNvSpPr/>
          <p:nvPr/>
        </p:nvSpPr>
        <p:spPr>
          <a:xfrm>
            <a:off x="6579547" y="1603281"/>
            <a:ext cx="4578079" cy="3900372"/>
          </a:xfrm>
          <a:prstGeom prst="rect">
            <a:avLst/>
          </a:prstGeom>
          <a:no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9548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fade">
                                      <p:cBhvr>
                                        <p:cTn id="11" dur="500"/>
                                        <p:tgtEl>
                                          <p:spTgt spid="4">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500"/>
                                        <p:tgtEl>
                                          <p:spTgt spid="4">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1">
                                            <p:txEl>
                                              <p:pRg st="9" end="9"/>
                                            </p:txEl>
                                          </p:spTgt>
                                        </p:tgtEl>
                                        <p:attrNameLst>
                                          <p:attrName>style.visibility</p:attrName>
                                        </p:attrNameLst>
                                      </p:cBhvr>
                                      <p:to>
                                        <p:strVal val="visible"/>
                                      </p:to>
                                    </p:set>
                                    <p:animEffect transition="in" filter="fade">
                                      <p:cBhvr>
                                        <p:cTn id="23" dur="500"/>
                                        <p:tgtEl>
                                          <p:spTgt spid="11">
                                            <p:txEl>
                                              <p:pRg st="9" end="9"/>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1">
                                            <p:txEl>
                                              <p:pRg st="10" end="10"/>
                                            </p:txEl>
                                          </p:spTgt>
                                        </p:tgtEl>
                                        <p:attrNameLst>
                                          <p:attrName>style.visibility</p:attrName>
                                        </p:attrNameLst>
                                      </p:cBhvr>
                                      <p:to>
                                        <p:strVal val="visible"/>
                                      </p:to>
                                    </p:set>
                                    <p:animEffect transition="in" filter="fade">
                                      <p:cBhvr>
                                        <p:cTn id="27" dur="500"/>
                                        <p:tgtEl>
                                          <p:spTgt spid="11">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fade">
                                      <p:cBhvr>
                                        <p:cTn id="32" dur="500"/>
                                        <p:tgtEl>
                                          <p:spTgt spid="4">
                                            <p:txEl>
                                              <p:pRg st="0" end="0"/>
                                            </p:txEl>
                                          </p:spTgt>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fade">
                                      <p:cBhvr>
                                        <p:cTn id="36" dur="500"/>
                                        <p:tgtEl>
                                          <p:spTgt spid="4">
                                            <p:txEl>
                                              <p:pRg st="5" end="5"/>
                                            </p:txEl>
                                          </p:spTgt>
                                        </p:tgtEl>
                                      </p:cBhvr>
                                    </p:animEffect>
                                  </p:childTnLst>
                                </p:cTn>
                              </p:par>
                            </p:childTnLst>
                          </p:cTn>
                        </p:par>
                        <p:par>
                          <p:cTn id="37" fill="hold">
                            <p:stCondLst>
                              <p:cond delay="1000"/>
                            </p:stCondLst>
                            <p:childTnLst>
                              <p:par>
                                <p:cTn id="38" presetID="10" presetClass="entr" presetSubtype="0" fill="hold" nodeType="afterEffect">
                                  <p:stCondLst>
                                    <p:cond delay="0"/>
                                  </p:stCondLst>
                                  <p:childTnLst>
                                    <p:set>
                                      <p:cBhvr>
                                        <p:cTn id="39" dur="1" fill="hold">
                                          <p:stCondLst>
                                            <p:cond delay="0"/>
                                          </p:stCondLst>
                                        </p:cTn>
                                        <p:tgtEl>
                                          <p:spTgt spid="4">
                                            <p:txEl>
                                              <p:pRg st="6" end="6"/>
                                            </p:txEl>
                                          </p:spTgt>
                                        </p:tgtEl>
                                        <p:attrNameLst>
                                          <p:attrName>style.visibility</p:attrName>
                                        </p:attrNameLst>
                                      </p:cBhvr>
                                      <p:to>
                                        <p:strVal val="visible"/>
                                      </p:to>
                                    </p:set>
                                    <p:animEffect transition="in" filter="fade">
                                      <p:cBhvr>
                                        <p:cTn id="40" dur="500"/>
                                        <p:tgtEl>
                                          <p:spTgt spid="4">
                                            <p:txEl>
                                              <p:pRg st="6" end="6"/>
                                            </p:txEl>
                                          </p:spTgt>
                                        </p:tgtEl>
                                      </p:cBhvr>
                                    </p:animEffect>
                                  </p:childTnLst>
                                </p:cTn>
                              </p:par>
                            </p:childTnLst>
                          </p:cTn>
                        </p:par>
                        <p:par>
                          <p:cTn id="41" fill="hold">
                            <p:stCondLst>
                              <p:cond delay="1500"/>
                            </p:stCondLst>
                            <p:childTnLst>
                              <p:par>
                                <p:cTn id="42" presetID="10" presetClass="entr" presetSubtype="0" fill="hold" nodeType="afterEffect">
                                  <p:stCondLst>
                                    <p:cond delay="0"/>
                                  </p:stCondLst>
                                  <p:childTnLst>
                                    <p:set>
                                      <p:cBhvr>
                                        <p:cTn id="43" dur="1" fill="hold">
                                          <p:stCondLst>
                                            <p:cond delay="0"/>
                                          </p:stCondLst>
                                        </p:cTn>
                                        <p:tgtEl>
                                          <p:spTgt spid="11">
                                            <p:txEl>
                                              <p:pRg st="8" end="8"/>
                                            </p:txEl>
                                          </p:spTgt>
                                        </p:tgtEl>
                                        <p:attrNameLst>
                                          <p:attrName>style.visibility</p:attrName>
                                        </p:attrNameLst>
                                      </p:cBhvr>
                                      <p:to>
                                        <p:strVal val="visible"/>
                                      </p:to>
                                    </p:set>
                                    <p:animEffect transition="in" filter="fade">
                                      <p:cBhvr>
                                        <p:cTn id="44" dur="500"/>
                                        <p:tgtEl>
                                          <p:spTgt spid="11">
                                            <p:txEl>
                                              <p:pRg st="8" end="8"/>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Effect transition="in" filter="fade">
                                      <p:cBhvr>
                                        <p:cTn id="49" dur="500"/>
                                        <p:tgtEl>
                                          <p:spTgt spid="4">
                                            <p:txEl>
                                              <p:pRg st="7" end="7"/>
                                            </p:txEl>
                                          </p:spTgt>
                                        </p:tgtEl>
                                      </p:cBhvr>
                                    </p:animEffec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4">
                                            <p:txEl>
                                              <p:pRg st="8" end="8"/>
                                            </p:txEl>
                                          </p:spTgt>
                                        </p:tgtEl>
                                        <p:attrNameLst>
                                          <p:attrName>style.visibility</p:attrName>
                                        </p:attrNameLst>
                                      </p:cBhvr>
                                      <p:to>
                                        <p:strVal val="visible"/>
                                      </p:to>
                                    </p:set>
                                    <p:animEffect transition="in" filter="fade">
                                      <p:cBhvr>
                                        <p:cTn id="53" dur="500"/>
                                        <p:tgtEl>
                                          <p:spTgt spid="4">
                                            <p:txEl>
                                              <p:pRg st="8" end="8"/>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4">
                                            <p:txEl>
                                              <p:pRg st="9" end="9"/>
                                            </p:txEl>
                                          </p:spTgt>
                                        </p:tgtEl>
                                        <p:attrNameLst>
                                          <p:attrName>style.visibility</p:attrName>
                                        </p:attrNameLst>
                                      </p:cBhvr>
                                      <p:to>
                                        <p:strVal val="visible"/>
                                      </p:to>
                                    </p:set>
                                    <p:animEffect transition="in" filter="fade">
                                      <p:cBhvr>
                                        <p:cTn id="58" dur="500"/>
                                        <p:tgtEl>
                                          <p:spTgt spid="4">
                                            <p:txEl>
                                              <p:pRg st="9" end="9"/>
                                            </p:txEl>
                                          </p:spTgt>
                                        </p:tgtEl>
                                      </p:cBhvr>
                                    </p:animEffect>
                                  </p:childTnLst>
                                </p:cTn>
                              </p:par>
                            </p:childTnLst>
                          </p:cTn>
                        </p:par>
                        <p:par>
                          <p:cTn id="59" fill="hold">
                            <p:stCondLst>
                              <p:cond delay="500"/>
                            </p:stCondLst>
                            <p:childTnLst>
                              <p:par>
                                <p:cTn id="60" presetID="10" presetClass="entr" presetSubtype="0" fill="hold" nodeType="afterEffect">
                                  <p:stCondLst>
                                    <p:cond delay="0"/>
                                  </p:stCondLst>
                                  <p:childTnLst>
                                    <p:set>
                                      <p:cBhvr>
                                        <p:cTn id="61" dur="1" fill="hold">
                                          <p:stCondLst>
                                            <p:cond delay="0"/>
                                          </p:stCondLst>
                                        </p:cTn>
                                        <p:tgtEl>
                                          <p:spTgt spid="11">
                                            <p:txEl>
                                              <p:pRg st="2" end="2"/>
                                            </p:txEl>
                                          </p:spTgt>
                                        </p:tgtEl>
                                        <p:attrNameLst>
                                          <p:attrName>style.visibility</p:attrName>
                                        </p:attrNameLst>
                                      </p:cBhvr>
                                      <p:to>
                                        <p:strVal val="visible"/>
                                      </p:to>
                                    </p:set>
                                    <p:animEffect transition="in" filter="fade">
                                      <p:cBhvr>
                                        <p:cTn id="62" dur="500"/>
                                        <p:tgtEl>
                                          <p:spTgt spid="11">
                                            <p:txEl>
                                              <p:pRg st="2" end="2"/>
                                            </p:txEl>
                                          </p:spTgt>
                                        </p:tgtEl>
                                      </p:cBhvr>
                                    </p:animEffect>
                                  </p:childTnLst>
                                </p:cTn>
                              </p:par>
                            </p:childTnLst>
                          </p:cTn>
                        </p:par>
                        <p:par>
                          <p:cTn id="63" fill="hold">
                            <p:stCondLst>
                              <p:cond delay="1000"/>
                            </p:stCondLst>
                            <p:childTnLst>
                              <p:par>
                                <p:cTn id="64" presetID="10" presetClass="entr" presetSubtype="0" fill="hold" nodeType="afterEffect">
                                  <p:stCondLst>
                                    <p:cond delay="0"/>
                                  </p:stCondLst>
                                  <p:childTnLst>
                                    <p:set>
                                      <p:cBhvr>
                                        <p:cTn id="65" dur="1" fill="hold">
                                          <p:stCondLst>
                                            <p:cond delay="0"/>
                                          </p:stCondLst>
                                        </p:cTn>
                                        <p:tgtEl>
                                          <p:spTgt spid="11">
                                            <p:txEl>
                                              <p:pRg st="3" end="3"/>
                                            </p:txEl>
                                          </p:spTgt>
                                        </p:tgtEl>
                                        <p:attrNameLst>
                                          <p:attrName>style.visibility</p:attrName>
                                        </p:attrNameLst>
                                      </p:cBhvr>
                                      <p:to>
                                        <p:strVal val="visible"/>
                                      </p:to>
                                    </p:set>
                                    <p:animEffect transition="in" filter="fade">
                                      <p:cBhvr>
                                        <p:cTn id="66" dur="500"/>
                                        <p:tgtEl>
                                          <p:spTgt spid="11">
                                            <p:txEl>
                                              <p:pRg st="3" end="3"/>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4">
                                            <p:txEl>
                                              <p:pRg st="10" end="10"/>
                                            </p:txEl>
                                          </p:spTgt>
                                        </p:tgtEl>
                                        <p:attrNameLst>
                                          <p:attrName>style.visibility</p:attrName>
                                        </p:attrNameLst>
                                      </p:cBhvr>
                                      <p:to>
                                        <p:strVal val="visible"/>
                                      </p:to>
                                    </p:set>
                                    <p:animEffect transition="in" filter="fade">
                                      <p:cBhvr>
                                        <p:cTn id="71" dur="500"/>
                                        <p:tgtEl>
                                          <p:spTgt spid="4">
                                            <p:txEl>
                                              <p:pRg st="10" end="10"/>
                                            </p:txEl>
                                          </p:spTgt>
                                        </p:tgtEl>
                                      </p:cBhvr>
                                    </p:animEffect>
                                  </p:childTnLst>
                                </p:cTn>
                              </p:par>
                            </p:childTnLst>
                          </p:cTn>
                        </p:par>
                        <p:par>
                          <p:cTn id="72" fill="hold">
                            <p:stCondLst>
                              <p:cond delay="500"/>
                            </p:stCondLst>
                            <p:childTnLst>
                              <p:par>
                                <p:cTn id="73" presetID="10" presetClass="entr" presetSubtype="0" fill="hold" nodeType="afterEffect">
                                  <p:stCondLst>
                                    <p:cond delay="0"/>
                                  </p:stCondLst>
                                  <p:childTnLst>
                                    <p:set>
                                      <p:cBhvr>
                                        <p:cTn id="74" dur="1" fill="hold">
                                          <p:stCondLst>
                                            <p:cond delay="0"/>
                                          </p:stCondLst>
                                        </p:cTn>
                                        <p:tgtEl>
                                          <p:spTgt spid="11">
                                            <p:txEl>
                                              <p:pRg st="0" end="0"/>
                                            </p:txEl>
                                          </p:spTgt>
                                        </p:tgtEl>
                                        <p:attrNameLst>
                                          <p:attrName>style.visibility</p:attrName>
                                        </p:attrNameLst>
                                      </p:cBhvr>
                                      <p:to>
                                        <p:strVal val="visible"/>
                                      </p:to>
                                    </p:set>
                                    <p:animEffect transition="in" filter="fade">
                                      <p:cBhvr>
                                        <p:cTn id="75" dur="500"/>
                                        <p:tgtEl>
                                          <p:spTgt spid="11">
                                            <p:txEl>
                                              <p:pRg st="0" end="0"/>
                                            </p:txEl>
                                          </p:spTgt>
                                        </p:tgtEl>
                                      </p:cBhvr>
                                    </p:animEffect>
                                  </p:childTnLst>
                                </p:cTn>
                              </p:par>
                            </p:childTnLst>
                          </p:cTn>
                        </p:par>
                        <p:par>
                          <p:cTn id="76" fill="hold">
                            <p:stCondLst>
                              <p:cond delay="1000"/>
                            </p:stCondLst>
                            <p:childTnLst>
                              <p:par>
                                <p:cTn id="77" presetID="10" presetClass="entr" presetSubtype="0" fill="hold" nodeType="afterEffect">
                                  <p:stCondLst>
                                    <p:cond delay="0"/>
                                  </p:stCondLst>
                                  <p:childTnLst>
                                    <p:set>
                                      <p:cBhvr>
                                        <p:cTn id="78" dur="1" fill="hold">
                                          <p:stCondLst>
                                            <p:cond delay="0"/>
                                          </p:stCondLst>
                                        </p:cTn>
                                        <p:tgtEl>
                                          <p:spTgt spid="11">
                                            <p:txEl>
                                              <p:pRg st="1" end="1"/>
                                            </p:txEl>
                                          </p:spTgt>
                                        </p:tgtEl>
                                        <p:attrNameLst>
                                          <p:attrName>style.visibility</p:attrName>
                                        </p:attrNameLst>
                                      </p:cBhvr>
                                      <p:to>
                                        <p:strVal val="visible"/>
                                      </p:to>
                                    </p:set>
                                    <p:animEffect transition="in" filter="fade">
                                      <p:cBhvr>
                                        <p:cTn id="79" dur="500"/>
                                        <p:tgtEl>
                                          <p:spTgt spid="11">
                                            <p:txEl>
                                              <p:pRg st="1" end="1"/>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11">
                                            <p:txEl>
                                              <p:pRg st="4" end="4"/>
                                            </p:txEl>
                                          </p:spTgt>
                                        </p:tgtEl>
                                        <p:attrNameLst>
                                          <p:attrName>style.visibility</p:attrName>
                                        </p:attrNameLst>
                                      </p:cBhvr>
                                      <p:to>
                                        <p:strVal val="visible"/>
                                      </p:to>
                                    </p:set>
                                    <p:animEffect transition="in" filter="fade">
                                      <p:cBhvr>
                                        <p:cTn id="84" dur="500"/>
                                        <p:tgtEl>
                                          <p:spTgt spid="11">
                                            <p:txEl>
                                              <p:pRg st="4" end="4"/>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11">
                                            <p:txEl>
                                              <p:pRg st="5" end="5"/>
                                            </p:txEl>
                                          </p:spTgt>
                                        </p:tgtEl>
                                        <p:attrNameLst>
                                          <p:attrName>style.visibility</p:attrName>
                                        </p:attrNameLst>
                                      </p:cBhvr>
                                      <p:to>
                                        <p:strVal val="visible"/>
                                      </p:to>
                                    </p:set>
                                    <p:animEffect transition="in" filter="fade">
                                      <p:cBhvr>
                                        <p:cTn id="89" dur="500"/>
                                        <p:tgtEl>
                                          <p:spTgt spid="11">
                                            <p:txEl>
                                              <p:pRg st="5" end="5"/>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11">
                                            <p:txEl>
                                              <p:pRg st="6" end="6"/>
                                            </p:txEl>
                                          </p:spTgt>
                                        </p:tgtEl>
                                        <p:attrNameLst>
                                          <p:attrName>style.visibility</p:attrName>
                                        </p:attrNameLst>
                                      </p:cBhvr>
                                      <p:to>
                                        <p:strVal val="visible"/>
                                      </p:to>
                                    </p:set>
                                    <p:animEffect transition="in" filter="fade">
                                      <p:cBhvr>
                                        <p:cTn id="94" dur="500"/>
                                        <p:tgtEl>
                                          <p:spTgt spid="11">
                                            <p:txEl>
                                              <p:pRg st="6" end="6"/>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11">
                                            <p:txEl>
                                              <p:pRg st="7" end="7"/>
                                            </p:txEl>
                                          </p:spTgt>
                                        </p:tgtEl>
                                        <p:attrNameLst>
                                          <p:attrName>style.visibility</p:attrName>
                                        </p:attrNameLst>
                                      </p:cBhvr>
                                      <p:to>
                                        <p:strVal val="visible"/>
                                      </p:to>
                                    </p:set>
                                    <p:animEffect transition="in" filter="fade">
                                      <p:cBhvr>
                                        <p:cTn id="99" dur="500"/>
                                        <p:tgtEl>
                                          <p:spTgt spid="11">
                                            <p:txEl>
                                              <p:pRg st="7" end="7"/>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13"/>
                                        </p:tgtEl>
                                        <p:attrNameLst>
                                          <p:attrName>style.visibility</p:attrName>
                                        </p:attrNameLst>
                                      </p:cBhvr>
                                      <p:to>
                                        <p:strVal val="visible"/>
                                      </p:to>
                                    </p:set>
                                    <p:animEffect transition="in" filter="fade">
                                      <p:cBhvr>
                                        <p:cTn id="104" dur="500"/>
                                        <p:tgtEl>
                                          <p:spTgt spid="13"/>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14"/>
                                        </p:tgtEl>
                                        <p:attrNameLst>
                                          <p:attrName>style.visibility</p:attrName>
                                        </p:attrNameLst>
                                      </p:cBhvr>
                                      <p:to>
                                        <p:strVal val="visible"/>
                                      </p:to>
                                    </p:set>
                                    <p:animEffect transition="in" filter="fade">
                                      <p:cBhvr>
                                        <p:cTn id="10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65AD04-2871-F759-765A-8BF5ADCB3BBC}"/>
              </a:ext>
            </a:extLst>
          </p:cNvPr>
          <p:cNvSpPr/>
          <p:nvPr/>
        </p:nvSpPr>
        <p:spPr>
          <a:xfrm>
            <a:off x="0" y="-11631"/>
            <a:ext cx="12191999" cy="6869635"/>
          </a:xfrm>
          <a:prstGeom prst="rect">
            <a:avLst/>
          </a:prstGeom>
          <a:solidFill>
            <a:schemeClr val="tx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p>
        </p:txBody>
      </p:sp>
      <p:sp>
        <p:nvSpPr>
          <p:cNvPr id="13" name="Right Triangle 12">
            <a:extLst>
              <a:ext uri="{FF2B5EF4-FFF2-40B4-BE49-F238E27FC236}">
                <a16:creationId xmlns:a16="http://schemas.microsoft.com/office/drawing/2014/main" id="{12CCCB99-A7F4-B62C-0205-8E2D153C9EF1}"/>
              </a:ext>
            </a:extLst>
          </p:cNvPr>
          <p:cNvSpPr/>
          <p:nvPr/>
        </p:nvSpPr>
        <p:spPr>
          <a:xfrm rot="5400000">
            <a:off x="67185" y="-86567"/>
            <a:ext cx="2315467" cy="2472531"/>
          </a:xfrm>
          <a:prstGeom prst="r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21B7445-7055-8B49-2AEB-0ACA914651FD}"/>
              </a:ext>
            </a:extLst>
          </p:cNvPr>
          <p:cNvSpPr txBox="1"/>
          <p:nvPr/>
        </p:nvSpPr>
        <p:spPr>
          <a:xfrm rot="-2700000">
            <a:off x="-268379" y="638033"/>
            <a:ext cx="2608792" cy="707886"/>
          </a:xfrm>
          <a:prstGeom prst="rect">
            <a:avLst/>
          </a:prstGeom>
          <a:noFill/>
        </p:spPr>
        <p:txBody>
          <a:bodyPr wrap="square">
            <a:spAutoFit/>
          </a:bodyPr>
          <a:lstStyle/>
          <a:p>
            <a:pPr algn="ctr"/>
            <a:r>
              <a:rPr lang="en-US" sz="4000" b="1" dirty="0">
                <a:solidFill>
                  <a:srgbClr val="FFFF00"/>
                </a:solidFill>
                <a:latin typeface="Arial" panose="020B0604020202020204" pitchFamily="34" charset="0"/>
                <a:cs typeface="Arial" panose="020B0604020202020204" pitchFamily="34" charset="0"/>
              </a:rPr>
              <a:t>Proof  # 1</a:t>
            </a:r>
          </a:p>
        </p:txBody>
      </p:sp>
      <p:sp>
        <p:nvSpPr>
          <p:cNvPr id="15" name="TextBox 14">
            <a:extLst>
              <a:ext uri="{FF2B5EF4-FFF2-40B4-BE49-F238E27FC236}">
                <a16:creationId xmlns:a16="http://schemas.microsoft.com/office/drawing/2014/main" id="{F8F635A8-BD1A-ED63-7569-3A38EBCF54AF}"/>
              </a:ext>
            </a:extLst>
          </p:cNvPr>
          <p:cNvSpPr txBox="1"/>
          <p:nvPr/>
        </p:nvSpPr>
        <p:spPr>
          <a:xfrm>
            <a:off x="1971040" y="431537"/>
            <a:ext cx="10220958" cy="1200329"/>
          </a:xfrm>
          <a:prstGeom prst="rect">
            <a:avLst/>
          </a:prstGeom>
          <a:noFill/>
          <a:ln>
            <a:noFill/>
          </a:ln>
        </p:spPr>
        <p:txBody>
          <a:bodyPr wrap="square" rtlCol="0">
            <a:spAutoFit/>
          </a:bodyPr>
          <a:lstStyle/>
          <a:p>
            <a:pPr algn="ctr"/>
            <a:r>
              <a:rPr lang="en-US" sz="7200" b="1" dirty="0">
                <a:solidFill>
                  <a:schemeClr val="bg1"/>
                </a:solidFill>
                <a:latin typeface="Arial" panose="020B0604020202020204" pitchFamily="34" charset="0"/>
                <a:cs typeface="Arial" panose="020B0604020202020204" pitchFamily="34" charset="0"/>
              </a:rPr>
              <a:t>Revelation Tribulation</a:t>
            </a:r>
          </a:p>
        </p:txBody>
      </p:sp>
      <p:sp>
        <p:nvSpPr>
          <p:cNvPr id="16" name="Rectangle 15">
            <a:extLst>
              <a:ext uri="{FF2B5EF4-FFF2-40B4-BE49-F238E27FC236}">
                <a16:creationId xmlns:a16="http://schemas.microsoft.com/office/drawing/2014/main" id="{9F69CE43-4BC0-2931-9431-6C22D9157C9F}"/>
              </a:ext>
            </a:extLst>
          </p:cNvPr>
          <p:cNvSpPr>
            <a:spLocks noChangeArrowheads="1"/>
          </p:cNvSpPr>
          <p:nvPr/>
        </p:nvSpPr>
        <p:spPr bwMode="auto">
          <a:xfrm>
            <a:off x="-10160" y="2308861"/>
            <a:ext cx="12188952" cy="45719"/>
          </a:xfrm>
          <a:prstGeom prst="rect">
            <a:avLst/>
          </a:prstGeom>
          <a:solidFill>
            <a:srgbClr val="FF0000"/>
          </a:solidFill>
          <a:ln w="9525" algn="ctr">
            <a:solidFill>
              <a:schemeClr val="tx1"/>
            </a:solidFill>
            <a:round/>
            <a:headEnd/>
            <a:tailEnd/>
          </a:ln>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altLang="en-US" sz="2400">
              <a:latin typeface="Arial" panose="020B0604020202020204" pitchFamily="34" charset="0"/>
              <a:cs typeface="Arial" panose="020B0604020202020204" pitchFamily="34" charset="0"/>
            </a:endParaRPr>
          </a:p>
        </p:txBody>
      </p:sp>
      <p:sp>
        <p:nvSpPr>
          <p:cNvPr id="17" name="Slide Number Placeholder 1">
            <a:extLst>
              <a:ext uri="{FF2B5EF4-FFF2-40B4-BE49-F238E27FC236}">
                <a16:creationId xmlns:a16="http://schemas.microsoft.com/office/drawing/2014/main" id="{237D445F-F9AB-BBF6-314C-83E9A5466A7C}"/>
              </a:ext>
            </a:extLst>
          </p:cNvPr>
          <p:cNvSpPr>
            <a:spLocks noGrp="1"/>
          </p:cNvSpPr>
          <p:nvPr>
            <p:ph type="sldNum" sz="quarter" idx="10"/>
          </p:nvPr>
        </p:nvSpPr>
        <p:spPr>
          <a:xfrm>
            <a:off x="11427229" y="57640"/>
            <a:ext cx="741105" cy="365125"/>
          </a:xfrm>
        </p:spPr>
        <p:txBody>
          <a:bodyPr/>
          <a:lstStyle/>
          <a:p>
            <a:fld id="{074AB93A-AEF6-4B2B-8015-AB1375F19FCF}" type="slidenum">
              <a:rPr lang="en-US" smtClean="0"/>
              <a:pPr/>
              <a:t>9</a:t>
            </a:fld>
            <a:endParaRPr lang="en-US"/>
          </a:p>
        </p:txBody>
      </p:sp>
      <p:sp>
        <p:nvSpPr>
          <p:cNvPr id="18" name="TextBox 17">
            <a:extLst>
              <a:ext uri="{FF2B5EF4-FFF2-40B4-BE49-F238E27FC236}">
                <a16:creationId xmlns:a16="http://schemas.microsoft.com/office/drawing/2014/main" id="{D24F83F8-24C6-8016-1A49-82BB32670F79}"/>
              </a:ext>
            </a:extLst>
          </p:cNvPr>
          <p:cNvSpPr txBox="1"/>
          <p:nvPr/>
        </p:nvSpPr>
        <p:spPr>
          <a:xfrm>
            <a:off x="1524529" y="2335320"/>
            <a:ext cx="9142941" cy="4524315"/>
          </a:xfrm>
          <a:prstGeom prst="rect">
            <a:avLst/>
          </a:prstGeom>
          <a:noFill/>
          <a:ln>
            <a:noFill/>
          </a:ln>
        </p:spPr>
        <p:txBody>
          <a:bodyPr wrap="square" rtlCol="0">
            <a:spAutoFit/>
          </a:bodyPr>
          <a:lstStyle/>
          <a:p>
            <a:pPr algn="ctr"/>
            <a:r>
              <a:rPr lang="en-US" sz="4800" b="1" u="sng" dirty="0">
                <a:solidFill>
                  <a:srgbClr val="FFFF00"/>
                </a:solidFill>
                <a:latin typeface="Arial" panose="020B0604020202020204" pitchFamily="34" charset="0"/>
                <a:cs typeface="Arial" panose="020B0604020202020204" pitchFamily="34" charset="0"/>
              </a:rPr>
              <a:t>7  Characteristics</a:t>
            </a:r>
          </a:p>
          <a:p>
            <a:pPr algn="ctr"/>
            <a:endParaRPr lang="en-US" sz="4800" b="1" dirty="0">
              <a:solidFill>
                <a:srgbClr val="FFFF00"/>
              </a:solidFill>
              <a:latin typeface="Arial" panose="020B0604020202020204" pitchFamily="34" charset="0"/>
              <a:cs typeface="Arial" panose="020B0604020202020204" pitchFamily="34" charset="0"/>
            </a:endParaRPr>
          </a:p>
          <a:p>
            <a:pPr algn="ctr"/>
            <a:r>
              <a:rPr lang="en-US" sz="4800" b="1" dirty="0">
                <a:solidFill>
                  <a:srgbClr val="FFFF00"/>
                </a:solidFill>
                <a:latin typeface="Arial" panose="020B0604020202020204" pitchFamily="34" charset="0"/>
                <a:cs typeface="Arial" panose="020B0604020202020204" pitchFamily="34" charset="0"/>
              </a:rPr>
              <a:t>Revelation    1</a:t>
            </a:r>
          </a:p>
          <a:p>
            <a:pPr algn="ctr"/>
            <a:r>
              <a:rPr lang="en-US" sz="4800" b="1" dirty="0">
                <a:solidFill>
                  <a:srgbClr val="FFFF00"/>
                </a:solidFill>
                <a:latin typeface="Arial" panose="020B0604020202020204" pitchFamily="34" charset="0"/>
                <a:cs typeface="Arial" panose="020B0604020202020204" pitchFamily="34" charset="0"/>
              </a:rPr>
              <a:t>Revelation    6</a:t>
            </a:r>
          </a:p>
          <a:p>
            <a:pPr algn="ctr"/>
            <a:r>
              <a:rPr lang="en-US" sz="4800" b="1" dirty="0">
                <a:solidFill>
                  <a:srgbClr val="FFFF00"/>
                </a:solidFill>
                <a:latin typeface="Arial" panose="020B0604020202020204" pitchFamily="34" charset="0"/>
                <a:cs typeface="Arial" panose="020B0604020202020204" pitchFamily="34" charset="0"/>
              </a:rPr>
              <a:t>Revelation    7</a:t>
            </a:r>
          </a:p>
          <a:p>
            <a:pPr algn="ctr"/>
            <a:r>
              <a:rPr lang="en-US" sz="4800" b="1" dirty="0">
                <a:solidFill>
                  <a:srgbClr val="FFFF00"/>
                </a:solidFill>
                <a:latin typeface="Arial" panose="020B0604020202020204" pitchFamily="34" charset="0"/>
                <a:cs typeface="Arial" panose="020B0604020202020204" pitchFamily="34" charset="0"/>
              </a:rPr>
              <a:t>Revelation  20</a:t>
            </a:r>
          </a:p>
        </p:txBody>
      </p:sp>
    </p:spTree>
    <p:extLst>
      <p:ext uri="{BB962C8B-B14F-4D97-AF65-F5344CB8AC3E}">
        <p14:creationId xmlns:p14="http://schemas.microsoft.com/office/powerpoint/2010/main" val="1549541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6189</TotalTime>
  <Words>2226</Words>
  <Application>Microsoft Office PowerPoint</Application>
  <PresentationFormat>Widescreen</PresentationFormat>
  <Paragraphs>408</Paragraphs>
  <Slides>26</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Arial Rounded MT Bold</vt:lpstr>
      <vt:lpstr>Calibri</vt:lpstr>
      <vt:lpstr>Courier New</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Jacobs, Bruce L CTR (US)</dc:creator>
  <cp:lastModifiedBy>Bruce Jacobs</cp:lastModifiedBy>
  <cp:revision>1461</cp:revision>
  <dcterms:created xsi:type="dcterms:W3CDTF">2017-05-11T18:36:00Z</dcterms:created>
  <dcterms:modified xsi:type="dcterms:W3CDTF">2024-01-24T22:59:59Z</dcterms:modified>
</cp:coreProperties>
</file>